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328" r:id="rId2"/>
    <p:sldId id="331" r:id="rId3"/>
    <p:sldId id="261" r:id="rId4"/>
    <p:sldId id="262" r:id="rId5"/>
    <p:sldId id="316" r:id="rId6"/>
    <p:sldId id="289" r:id="rId7"/>
    <p:sldId id="298" r:id="rId8"/>
    <p:sldId id="324" r:id="rId9"/>
    <p:sldId id="287" r:id="rId10"/>
    <p:sldId id="285" r:id="rId11"/>
    <p:sldId id="334" r:id="rId12"/>
    <p:sldId id="274" r:id="rId13"/>
    <p:sldId id="315" r:id="rId14"/>
    <p:sldId id="277" r:id="rId15"/>
    <p:sldId id="314" r:id="rId16"/>
    <p:sldId id="307" r:id="rId17"/>
    <p:sldId id="273" r:id="rId18"/>
    <p:sldId id="300" r:id="rId19"/>
    <p:sldId id="305" r:id="rId20"/>
    <p:sldId id="301" r:id="rId21"/>
    <p:sldId id="306" r:id="rId22"/>
    <p:sldId id="284" r:id="rId23"/>
    <p:sldId id="309" r:id="rId24"/>
    <p:sldId id="310" r:id="rId25"/>
    <p:sldId id="325" r:id="rId26"/>
    <p:sldId id="332" r:id="rId27"/>
    <p:sldId id="279" r:id="rId28"/>
    <p:sldId id="335" r:id="rId29"/>
    <p:sldId id="336" r:id="rId30"/>
    <p:sldId id="337" r:id="rId31"/>
    <p:sldId id="302" r:id="rId32"/>
    <p:sldId id="318" r:id="rId33"/>
    <p:sldId id="329" r:id="rId34"/>
    <p:sldId id="292" r:id="rId35"/>
    <p:sldId id="333" r:id="rId36"/>
    <p:sldId id="265" r:id="rId3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nmaculada Perea Fernández" initials="IPF" lastIdx="1" clrIdx="0">
    <p:extLst>
      <p:ext uri="{19B8F6BF-5375-455C-9EA6-DF929625EA0E}">
        <p15:presenceInfo xmlns:p15="http://schemas.microsoft.com/office/powerpoint/2012/main" userId="S-1-5-21-1485405084-1546518020-4108744313-5129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89DA6"/>
    <a:srgbClr val="2CB6D2"/>
    <a:srgbClr val="F4AC84"/>
    <a:srgbClr val="B977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53" autoAdjust="0"/>
    <p:restoredTop sz="55811" autoAdjust="0"/>
  </p:normalViewPr>
  <p:slideViewPr>
    <p:cSldViewPr snapToGrid="0">
      <p:cViewPr varScale="1">
        <p:scale>
          <a:sx n="65" d="100"/>
          <a:sy n="65" d="100"/>
        </p:scale>
        <p:origin x="2214" y="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57212B-118B-4058-9B78-0BF04C0223EB}" type="datetimeFigureOut">
              <a:rPr lang="en-GB" smtClean="0"/>
              <a:t>18/03/2018</a:t>
            </a:fld>
            <a:endParaRPr lang="en-GB"/>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162F7D-BBA6-4D10-862A-C27B4C709058}" type="slidenum">
              <a:rPr lang="en-GB" smtClean="0"/>
              <a:t>‹Nº›</a:t>
            </a:fld>
            <a:endParaRPr lang="en-GB"/>
          </a:p>
        </p:txBody>
      </p:sp>
    </p:spTree>
    <p:extLst>
      <p:ext uri="{BB962C8B-B14F-4D97-AF65-F5344CB8AC3E}">
        <p14:creationId xmlns:p14="http://schemas.microsoft.com/office/powerpoint/2010/main" val="3210559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Buenas</a:t>
            </a:r>
            <a:r>
              <a:rPr lang="es-ES" baseline="0" dirty="0" smtClean="0"/>
              <a:t> tardes, mi trabajo fin de master consiste en un asistente conversacional que sirve como interfaz en lenguaje natural para un frigorífico inteligente.</a:t>
            </a:r>
          </a:p>
        </p:txBody>
      </p:sp>
      <p:sp>
        <p:nvSpPr>
          <p:cNvPr id="4" name="Marcador de número de diapositiva 3"/>
          <p:cNvSpPr>
            <a:spLocks noGrp="1"/>
          </p:cNvSpPr>
          <p:nvPr>
            <p:ph type="sldNum" sz="quarter" idx="10"/>
          </p:nvPr>
        </p:nvSpPr>
        <p:spPr/>
        <p:txBody>
          <a:bodyPr/>
          <a:lstStyle/>
          <a:p>
            <a:fld id="{EF162F7D-BBA6-4D10-862A-C27B4C709058}" type="slidenum">
              <a:rPr lang="en-GB" smtClean="0"/>
              <a:t>1</a:t>
            </a:fld>
            <a:endParaRPr lang="en-GB"/>
          </a:p>
        </p:txBody>
      </p:sp>
    </p:spTree>
    <p:extLst>
      <p:ext uri="{BB962C8B-B14F-4D97-AF65-F5344CB8AC3E}">
        <p14:creationId xmlns:p14="http://schemas.microsoft.com/office/powerpoint/2010/main" val="40634220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El primer paso del</a:t>
            </a:r>
            <a:r>
              <a:rPr lang="es-ES" baseline="0" dirty="0" smtClean="0"/>
              <a:t> flujo del trabajo es la selección de la solución de NLP.</a:t>
            </a:r>
          </a:p>
          <a:p>
            <a:r>
              <a:rPr lang="es-ES" baseline="0" dirty="0" smtClean="0"/>
              <a:t>Evaluaremos las </a:t>
            </a:r>
            <a:r>
              <a:rPr lang="es-ES" baseline="0" dirty="0" err="1" smtClean="0"/>
              <a:t>APIs</a:t>
            </a:r>
            <a:r>
              <a:rPr lang="es-ES" baseline="0" dirty="0" smtClean="0"/>
              <a:t> conversacionales de los proveedores más relevantes actualmente:</a:t>
            </a:r>
          </a:p>
          <a:p>
            <a:r>
              <a:rPr lang="es-ES" baseline="0" dirty="0" err="1" smtClean="0"/>
              <a:t>Lex</a:t>
            </a:r>
            <a:r>
              <a:rPr lang="es-ES" baseline="0" dirty="0" smtClean="0"/>
              <a:t> de </a:t>
            </a:r>
            <a:r>
              <a:rPr lang="es-ES" baseline="0" dirty="0" err="1" smtClean="0"/>
              <a:t>amazon</a:t>
            </a:r>
            <a:endParaRPr lang="es-ES" baseline="0" dirty="0" smtClean="0"/>
          </a:p>
          <a:p>
            <a:r>
              <a:rPr lang="es-ES" baseline="0" dirty="0" smtClean="0"/>
              <a:t>Watson de IBM</a:t>
            </a:r>
          </a:p>
          <a:p>
            <a:r>
              <a:rPr lang="es-ES" baseline="0" dirty="0" err="1" smtClean="0"/>
              <a:t>Sirikit</a:t>
            </a:r>
            <a:r>
              <a:rPr lang="es-ES" baseline="0" dirty="0" smtClean="0"/>
              <a:t> de Apple</a:t>
            </a:r>
          </a:p>
          <a:p>
            <a:r>
              <a:rPr lang="es-ES" baseline="0" dirty="0" smtClean="0"/>
              <a:t>LUIS de Microsoft</a:t>
            </a:r>
          </a:p>
          <a:p>
            <a:r>
              <a:rPr lang="es-ES" baseline="0" dirty="0" err="1" smtClean="0"/>
              <a:t>DialogFlow</a:t>
            </a:r>
            <a:r>
              <a:rPr lang="es-ES" baseline="0" dirty="0" smtClean="0"/>
              <a:t> de Google</a:t>
            </a:r>
          </a:p>
          <a:p>
            <a:r>
              <a:rPr lang="es-ES" baseline="0" dirty="0" smtClean="0"/>
              <a:t>Wit.ai de Facebook</a:t>
            </a: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10</a:t>
            </a:fld>
            <a:endParaRPr lang="en-GB"/>
          </a:p>
        </p:txBody>
      </p:sp>
    </p:spTree>
    <p:extLst>
      <p:ext uri="{BB962C8B-B14F-4D97-AF65-F5344CB8AC3E}">
        <p14:creationId xmlns:p14="http://schemas.microsoft.com/office/powerpoint/2010/main" val="3841746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Esta es la tabla</a:t>
            </a:r>
            <a:r>
              <a:rPr lang="es-ES" baseline="0" dirty="0" smtClean="0"/>
              <a:t> comparativa de las 6 soluciones evaluadas.</a:t>
            </a:r>
          </a:p>
          <a:p>
            <a:r>
              <a:rPr lang="es-ES" baseline="0" dirty="0" smtClean="0"/>
              <a:t>Las columnas corresponden a cada una de las soluciones NLP que vamos a evaluar, y las filas representan los criterios de evaluación contra los que vamos a comparar.</a:t>
            </a:r>
          </a:p>
          <a:p>
            <a:r>
              <a:rPr lang="es-ES" baseline="0" dirty="0" smtClean="0"/>
              <a:t>Para cada tecnología vamos a marcar cómo se adecúa a cada criterio siguiendo la leyenda de margen inferior.</a:t>
            </a:r>
          </a:p>
          <a:p>
            <a:r>
              <a:rPr lang="es-ES" baseline="0" dirty="0" smtClean="0"/>
              <a:t>Hemos dado más peso a los criterios de rendimiento, cobertura de idiomas e integración. Para la evaluación del rendimiento nos hemos basado en un estudio publicado en 2017 por la compañía norte americana Intento.</a:t>
            </a:r>
          </a:p>
          <a:p>
            <a:r>
              <a:rPr lang="es-ES" baseline="0" dirty="0" smtClean="0"/>
              <a:t>Para evaluar el rendimiento hemos tenido en cuenta tanto la predicción de intenciones, los falsos positivos, la velocidad de aprendizaje y el tiempo de respuesta de cada tecnología.</a:t>
            </a:r>
          </a:p>
          <a:p>
            <a:endParaRPr lang="es-ES" baseline="0" dirty="0" smtClean="0"/>
          </a:p>
          <a:p>
            <a:r>
              <a:rPr lang="es-ES" baseline="0" dirty="0" smtClean="0"/>
              <a:t>- Con respecto al rendimiento los productos que mejores resultados ofrecen son Watson seguida muy de cerca de </a:t>
            </a:r>
            <a:r>
              <a:rPr lang="es-ES" baseline="0" dirty="0" err="1" smtClean="0"/>
              <a:t>DialogFlow</a:t>
            </a:r>
            <a:r>
              <a:rPr lang="es-ES" baseline="0" dirty="0" smtClean="0"/>
              <a:t> y LUIS.</a:t>
            </a:r>
          </a:p>
          <a:p>
            <a:r>
              <a:rPr lang="es-ES" baseline="0" dirty="0" smtClean="0"/>
              <a:t>- En cuanto a cobertura de idiomas, la tecnología que mas destaca es wit.ai, porque soporta un total de 39 idiomas, algunos en beta. Y a la cola se encuentra Amazon </a:t>
            </a:r>
            <a:r>
              <a:rPr lang="es-ES" baseline="0" dirty="0" err="1" smtClean="0"/>
              <a:t>Lex</a:t>
            </a:r>
            <a:r>
              <a:rPr lang="es-ES" baseline="0" dirty="0" smtClean="0"/>
              <a:t>, que sólo está disponible en inglés.</a:t>
            </a:r>
          </a:p>
          <a:p>
            <a:r>
              <a:rPr lang="es-ES" baseline="0" dirty="0" smtClean="0"/>
              <a:t>- Con respecto al precio destacan </a:t>
            </a:r>
            <a:r>
              <a:rPr lang="es-ES" baseline="0" dirty="0" err="1" smtClean="0"/>
              <a:t>DialogFlow</a:t>
            </a:r>
            <a:r>
              <a:rPr lang="es-ES" baseline="0" dirty="0" smtClean="0"/>
              <a:t> y Wit.ai porque son gratuitas, y a la cola encontramos a Watson porque es la más cara (2,5 dólares).</a:t>
            </a:r>
          </a:p>
          <a:p>
            <a:r>
              <a:rPr lang="es-ES" baseline="0" dirty="0" smtClean="0"/>
              <a:t>- La fortaleza de la compañía no es discriminante, porque todas son fuertes y consolidadas.</a:t>
            </a:r>
          </a:p>
          <a:p>
            <a:r>
              <a:rPr lang="es-ES" baseline="0" dirty="0" smtClean="0"/>
              <a:t>- En cuanto a módulos predefinidos, destacan LUIS y wit.ai.</a:t>
            </a:r>
          </a:p>
          <a:p>
            <a:r>
              <a:rPr lang="es-ES" baseline="0" dirty="0" smtClean="0"/>
              <a:t>- El control de versiones sólo está disponible en </a:t>
            </a:r>
            <a:r>
              <a:rPr lang="es-ES" baseline="0" dirty="0" err="1" smtClean="0"/>
              <a:t>Lex</a:t>
            </a:r>
            <a:r>
              <a:rPr lang="es-ES" baseline="0" dirty="0" smtClean="0"/>
              <a:t> y LUIS.</a:t>
            </a:r>
          </a:p>
          <a:p>
            <a:r>
              <a:rPr lang="es-ES" baseline="0" dirty="0" smtClean="0"/>
              <a:t>- En cuanto a flexibilidad, la peor solución es </a:t>
            </a:r>
            <a:r>
              <a:rPr lang="es-ES" baseline="0" dirty="0" err="1" smtClean="0"/>
              <a:t>Sirikit</a:t>
            </a:r>
            <a:r>
              <a:rPr lang="es-ES" baseline="0" dirty="0" smtClean="0"/>
              <a:t>, porque no es una plataforma de propósito general y sólo está disponible para ciertos dominios de uso.</a:t>
            </a:r>
          </a:p>
          <a:p>
            <a:r>
              <a:rPr lang="es-ES" baseline="0" dirty="0" smtClean="0"/>
              <a:t>- En cuanto a integración no se adaptan bien ni </a:t>
            </a:r>
            <a:r>
              <a:rPr lang="es-ES" baseline="0" dirty="0" err="1" smtClean="0"/>
              <a:t>sirikit</a:t>
            </a:r>
            <a:r>
              <a:rPr lang="es-ES" baseline="0" dirty="0" smtClean="0"/>
              <a:t>, porque solo está disponible en Apple, LUIS porque necesita aplicaciones bajo Windows y wit.ai porque no parece integrarse con otra plataforma de mensajería que no sea Facebook</a:t>
            </a:r>
          </a:p>
          <a:p>
            <a:r>
              <a:rPr lang="es-ES" baseline="0" dirty="0" smtClean="0"/>
              <a:t>- El último criterio de reconocimiento y síntesis de voz, aunque la interfaz de usuario ya hemos indicado que será textual, si hemos valorado positivamente las soluciones de conversación que incorporan esta funcionalidad. Las que peor adecuación presentan son Wit.ai y </a:t>
            </a:r>
            <a:r>
              <a:rPr lang="es-ES" baseline="0" dirty="0" err="1" smtClean="0"/>
              <a:t>DialogFlow</a:t>
            </a:r>
            <a:r>
              <a:rPr lang="es-ES" baseline="0" dirty="0" smtClean="0"/>
              <a:t> porque no se ha encontrado que incorporen síntesis de voz.</a:t>
            </a:r>
          </a:p>
          <a:p>
            <a:endParaRPr lang="es-ES" baseline="0" dirty="0" smtClean="0"/>
          </a:p>
          <a:p>
            <a:r>
              <a:rPr lang="es-ES" baseline="0" dirty="0" smtClean="0"/>
              <a:t>Conforme a los criterios seleccionados, las plataformas más interesantes y prometedoras son Watson y </a:t>
            </a:r>
            <a:r>
              <a:rPr lang="es-ES" baseline="0" dirty="0" err="1" smtClean="0"/>
              <a:t>DialogFlow</a:t>
            </a:r>
            <a:r>
              <a:rPr lang="es-ES" baseline="0" dirty="0" smtClean="0"/>
              <a:t>. Watson es ligeramente mejor en la detección de intenciones, pero en contrapartida es mucho más cara. En este estudio no hemos dado mucho peso al precio porque disponemos de una cuenta gratuita para estudiantes durante 6 meses, por lo que finalmente nos hemos decidido por utilizar Watson porque así tendremos la oportunidad de valorar si realmente merece la pena pagar este precio.  </a:t>
            </a:r>
          </a:p>
        </p:txBody>
      </p:sp>
      <p:sp>
        <p:nvSpPr>
          <p:cNvPr id="4" name="Marcador de número de diapositiva 3"/>
          <p:cNvSpPr>
            <a:spLocks noGrp="1"/>
          </p:cNvSpPr>
          <p:nvPr>
            <p:ph type="sldNum" sz="quarter" idx="10"/>
          </p:nvPr>
        </p:nvSpPr>
        <p:spPr/>
        <p:txBody>
          <a:bodyPr/>
          <a:lstStyle/>
          <a:p>
            <a:fld id="{EF162F7D-BBA6-4D10-862A-C27B4C709058}" type="slidenum">
              <a:rPr lang="en-GB" smtClean="0"/>
              <a:t>11</a:t>
            </a:fld>
            <a:endParaRPr lang="en-GB"/>
          </a:p>
        </p:txBody>
      </p:sp>
    </p:spTree>
    <p:extLst>
      <p:ext uri="{BB962C8B-B14F-4D97-AF65-F5344CB8AC3E}">
        <p14:creationId xmlns:p14="http://schemas.microsoft.com/office/powerpoint/2010/main" val="2546051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El siguiente paso fue</a:t>
            </a:r>
            <a:r>
              <a:rPr lang="es-ES" baseline="0" dirty="0" smtClean="0"/>
              <a:t> la selección de la interfaz de usuario.</a:t>
            </a:r>
          </a:p>
          <a:p>
            <a:r>
              <a:rPr lang="es-ES" baseline="0" dirty="0" smtClean="0"/>
              <a:t>A continuación mostraremos la comparativa de algunas de las plataformas de mensajería más populares actualmente.</a:t>
            </a: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12</a:t>
            </a:fld>
            <a:endParaRPr lang="en-GB"/>
          </a:p>
        </p:txBody>
      </p:sp>
    </p:spTree>
    <p:extLst>
      <p:ext uri="{BB962C8B-B14F-4D97-AF65-F5344CB8AC3E}">
        <p14:creationId xmlns:p14="http://schemas.microsoft.com/office/powerpoint/2010/main" val="40110051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Hemos evaluado estas</a:t>
            </a:r>
            <a:r>
              <a:rPr lang="es-ES" baseline="0" dirty="0" smtClean="0"/>
              <a:t> seis plataformas frente a los criterios que se muestran en la columna de la izquierda. </a:t>
            </a:r>
          </a:p>
          <a:p>
            <a:r>
              <a:rPr lang="es-ES" baseline="0" dirty="0" smtClean="0"/>
              <a:t>Hemos dado más peso a las plataformas que presentan mejores características de integración con </a:t>
            </a:r>
            <a:r>
              <a:rPr lang="es-ES" baseline="0" dirty="0" err="1" smtClean="0"/>
              <a:t>chatbots</a:t>
            </a:r>
            <a:r>
              <a:rPr lang="es-ES" baseline="0" dirty="0" smtClean="0"/>
              <a:t>.</a:t>
            </a:r>
          </a:p>
          <a:p>
            <a:endParaRPr lang="es-ES" baseline="0" dirty="0" smtClean="0"/>
          </a:p>
          <a:p>
            <a:r>
              <a:rPr lang="es-ES" baseline="0" dirty="0" smtClean="0"/>
              <a:t>- </a:t>
            </a:r>
            <a:r>
              <a:rPr lang="es-ES" baseline="0" dirty="0" err="1" smtClean="0"/>
              <a:t>Whatsapp</a:t>
            </a:r>
            <a:r>
              <a:rPr lang="es-ES" baseline="0" dirty="0" smtClean="0"/>
              <a:t> es la plataforma más popular y con más usuarios, pero actualmente no está abierta al despliegue de </a:t>
            </a:r>
            <a:r>
              <a:rPr lang="es-ES" baseline="0" dirty="0" err="1" smtClean="0"/>
              <a:t>chatbots</a:t>
            </a:r>
            <a:r>
              <a:rPr lang="es-ES" baseline="0" dirty="0" smtClean="0"/>
              <a:t> y por este motivo se ha descartado.</a:t>
            </a:r>
          </a:p>
          <a:p>
            <a:r>
              <a:rPr lang="es-ES" baseline="0" dirty="0" smtClean="0"/>
              <a:t>- También se descarta Twitter porque no se adapta al tipo de comunicación que vamos a implementar en este trabajo, ya que se trata de una comunicación de uno a muchos, y los mensajes no necesariamente esperan respuesta.</a:t>
            </a:r>
          </a:p>
          <a:p>
            <a:r>
              <a:rPr lang="es-ES" baseline="0" dirty="0" smtClean="0"/>
              <a:t>- Entre el resto de plataformas, </a:t>
            </a:r>
            <a:r>
              <a:rPr lang="es-ES" baseline="0" dirty="0" err="1" smtClean="0"/>
              <a:t>Telegram</a:t>
            </a:r>
            <a:r>
              <a:rPr lang="es-ES" baseline="0" dirty="0" smtClean="0"/>
              <a:t> y </a:t>
            </a:r>
            <a:r>
              <a:rPr lang="es-ES" baseline="0" dirty="0" err="1" smtClean="0"/>
              <a:t>Slack</a:t>
            </a:r>
            <a:r>
              <a:rPr lang="es-ES" baseline="0" dirty="0" smtClean="0"/>
              <a:t> destacan porque son pioneras en el despliegue de </a:t>
            </a:r>
            <a:r>
              <a:rPr lang="es-ES" baseline="0" dirty="0" err="1" smtClean="0"/>
              <a:t>chatbots</a:t>
            </a:r>
            <a:r>
              <a:rPr lang="es-ES" baseline="0" dirty="0" smtClean="0"/>
              <a:t>, y son las más consolidadas en la tecnología </a:t>
            </a:r>
            <a:r>
              <a:rPr lang="es-ES" baseline="0" dirty="0" err="1" smtClean="0"/>
              <a:t>chatbots</a:t>
            </a:r>
            <a:r>
              <a:rPr lang="es-ES" baseline="0" dirty="0" smtClean="0"/>
              <a:t>.</a:t>
            </a:r>
          </a:p>
          <a:p>
            <a:r>
              <a:rPr lang="es-ES" baseline="0" dirty="0" smtClean="0"/>
              <a:t>- Ente estas dos nos decantamos por </a:t>
            </a:r>
            <a:r>
              <a:rPr lang="es-ES" baseline="0" dirty="0" err="1" smtClean="0"/>
              <a:t>Slack</a:t>
            </a:r>
            <a:r>
              <a:rPr lang="es-ES" baseline="0" dirty="0" smtClean="0"/>
              <a:t> por dos motivos: el primero es que </a:t>
            </a:r>
            <a:r>
              <a:rPr lang="es-ES" baseline="0" dirty="0" err="1" smtClean="0"/>
              <a:t>Telegram</a:t>
            </a:r>
            <a:r>
              <a:rPr lang="es-ES" baseline="0" dirty="0" smtClean="0"/>
              <a:t> necesita un número de teléfono para ser usado, mientras que </a:t>
            </a:r>
            <a:r>
              <a:rPr lang="es-ES" baseline="0" dirty="0" err="1" smtClean="0"/>
              <a:t>Slack</a:t>
            </a:r>
            <a:r>
              <a:rPr lang="es-ES" baseline="0" dirty="0" smtClean="0"/>
              <a:t> es multiplataforma, sólo necesitamos registrarnos y comenzar a usarlo. El segundo motivo es que </a:t>
            </a:r>
            <a:r>
              <a:rPr lang="es-ES" baseline="0" dirty="0" err="1" smtClean="0"/>
              <a:t>Slack</a:t>
            </a:r>
            <a:r>
              <a:rPr lang="es-ES" baseline="0" dirty="0" smtClean="0"/>
              <a:t> es la plataforma de referencia para el despliegue de </a:t>
            </a:r>
            <a:r>
              <a:rPr lang="es-ES" baseline="0" dirty="0" err="1" smtClean="0"/>
              <a:t>chatbots</a:t>
            </a:r>
            <a:r>
              <a:rPr lang="es-ES" baseline="0" dirty="0" smtClean="0"/>
              <a:t> implementados con tecnología IBM Watson, podemos encontrar más documentación, tutoriales y código para despliegue de </a:t>
            </a:r>
            <a:r>
              <a:rPr lang="es-ES" baseline="0" dirty="0" err="1" smtClean="0"/>
              <a:t>chatbots</a:t>
            </a:r>
            <a:r>
              <a:rPr lang="es-ES" baseline="0" dirty="0" smtClean="0"/>
              <a:t> IBM Watson sobre </a:t>
            </a:r>
            <a:r>
              <a:rPr lang="es-ES" baseline="0" dirty="0" err="1" smtClean="0"/>
              <a:t>Slack</a:t>
            </a:r>
            <a:r>
              <a:rPr lang="es-ES" baseline="0" dirty="0" smtClean="0"/>
              <a:t>.</a:t>
            </a: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13</a:t>
            </a:fld>
            <a:endParaRPr lang="en-GB"/>
          </a:p>
        </p:txBody>
      </p:sp>
    </p:spTree>
    <p:extLst>
      <p:ext uri="{BB962C8B-B14F-4D97-AF65-F5344CB8AC3E}">
        <p14:creationId xmlns:p14="http://schemas.microsoft.com/office/powerpoint/2010/main" val="603117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El</a:t>
            </a:r>
            <a:r>
              <a:rPr lang="es-ES" baseline="0" dirty="0" smtClean="0"/>
              <a:t> siguiente paso es seleccionar un servicio que proporcione rectas a partir de ingredientes, tipos de cocina, intolerancias…</a:t>
            </a: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14</a:t>
            </a:fld>
            <a:endParaRPr lang="en-GB"/>
          </a:p>
        </p:txBody>
      </p:sp>
    </p:spTree>
    <p:extLst>
      <p:ext uri="{BB962C8B-B14F-4D97-AF65-F5344CB8AC3E}">
        <p14:creationId xmlns:p14="http://schemas.microsoft.com/office/powerpoint/2010/main" val="3434536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Hemos realizado un estudio comparativo de estos</a:t>
            </a:r>
            <a:r>
              <a:rPr lang="es-ES" baseline="0" dirty="0" smtClean="0"/>
              <a:t> 4 servicios de recetas con respecto a los criterios que aquí se indican. Hemos dado más peso al precio y a la disponibilidad del servicio.</a:t>
            </a:r>
          </a:p>
          <a:p>
            <a:r>
              <a:rPr lang="es-ES" sz="1200" b="0" i="0" u="none" strike="noStrike" kern="1200" baseline="0" dirty="0" smtClean="0">
                <a:solidFill>
                  <a:schemeClr val="tx1"/>
                </a:solidFill>
                <a:latin typeface="+mn-lt"/>
                <a:ea typeface="+mn-ea"/>
                <a:cs typeface="+mn-cs"/>
              </a:rPr>
              <a:t>No ha sido sencillo encontrar una API gratuita que se adapte a las necesidades, ya que las que ofrecen más funcionalidad o una mayor riqueza de recetas (</a:t>
            </a:r>
            <a:r>
              <a:rPr lang="es-ES" sz="1200" b="0" i="0" u="none" strike="noStrike" kern="1200" baseline="0" dirty="0" err="1" smtClean="0">
                <a:solidFill>
                  <a:schemeClr val="tx1"/>
                </a:solidFill>
                <a:latin typeface="+mn-lt"/>
                <a:ea typeface="+mn-ea"/>
                <a:cs typeface="+mn-cs"/>
              </a:rPr>
              <a:t>Spoonacular</a:t>
            </a:r>
            <a:r>
              <a:rPr lang="es-ES" sz="1200" b="0" i="0" u="none" strike="noStrike" kern="1200" baseline="0" dirty="0" smtClean="0">
                <a:solidFill>
                  <a:schemeClr val="tx1"/>
                </a:solidFill>
                <a:latin typeface="+mn-lt"/>
                <a:ea typeface="+mn-ea"/>
                <a:cs typeface="+mn-cs"/>
              </a:rPr>
              <a:t> o </a:t>
            </a:r>
            <a:r>
              <a:rPr lang="es-ES" sz="1200" b="0" i="0" u="none" strike="noStrike" kern="1200" baseline="0" dirty="0" err="1" smtClean="0">
                <a:solidFill>
                  <a:schemeClr val="tx1"/>
                </a:solidFill>
                <a:latin typeface="+mn-lt"/>
                <a:ea typeface="+mn-ea"/>
                <a:cs typeface="+mn-cs"/>
              </a:rPr>
              <a:t>Yummly</a:t>
            </a:r>
            <a:r>
              <a:rPr lang="es-ES" sz="1200" b="0" i="0" u="none" strike="noStrike" kern="1200" baseline="0" dirty="0" smtClean="0">
                <a:solidFill>
                  <a:schemeClr val="tx1"/>
                </a:solidFill>
                <a:latin typeface="+mn-lt"/>
                <a:ea typeface="+mn-ea"/>
                <a:cs typeface="+mn-cs"/>
              </a:rPr>
              <a:t>) no son gratuitas o requieren registro de tarjeta de crédito. </a:t>
            </a:r>
          </a:p>
          <a:p>
            <a:r>
              <a:rPr lang="es-ES" sz="1200" b="0" i="0" u="none" strike="noStrike" kern="1200" baseline="0" dirty="0" smtClean="0">
                <a:solidFill>
                  <a:schemeClr val="tx1"/>
                </a:solidFill>
                <a:latin typeface="+mn-lt"/>
                <a:ea typeface="+mn-ea"/>
                <a:cs typeface="+mn-cs"/>
              </a:rPr>
              <a:t>Las únicas plataformas gratuitas son </a:t>
            </a:r>
            <a:r>
              <a:rPr lang="es-ES" sz="1200" b="0" i="0" u="none" strike="noStrike" kern="1200" baseline="0" dirty="0" err="1" smtClean="0">
                <a:solidFill>
                  <a:schemeClr val="tx1"/>
                </a:solidFill>
                <a:latin typeface="+mn-lt"/>
                <a:ea typeface="+mn-ea"/>
                <a:cs typeface="+mn-cs"/>
              </a:rPr>
              <a:t>Edamam</a:t>
            </a:r>
            <a:r>
              <a:rPr lang="es-ES" sz="1200" b="0" i="0" u="none" strike="noStrike" kern="1200" baseline="0" dirty="0" smtClean="0">
                <a:solidFill>
                  <a:schemeClr val="tx1"/>
                </a:solidFill>
                <a:latin typeface="+mn-lt"/>
                <a:ea typeface="+mn-ea"/>
                <a:cs typeface="+mn-cs"/>
              </a:rPr>
              <a:t> y Food2Fork, hemos descartado el uso de </a:t>
            </a:r>
            <a:r>
              <a:rPr lang="es-ES" sz="1200" b="0" i="0" u="none" strike="noStrike" kern="1200" baseline="0" dirty="0" err="1" smtClean="0">
                <a:solidFill>
                  <a:schemeClr val="tx1"/>
                </a:solidFill>
                <a:latin typeface="+mn-lt"/>
                <a:ea typeface="+mn-ea"/>
                <a:cs typeface="+mn-cs"/>
              </a:rPr>
              <a:t>Edamam</a:t>
            </a:r>
            <a:r>
              <a:rPr lang="es-ES" sz="1200" b="0" i="0" u="none" strike="noStrike" kern="1200" baseline="0" dirty="0" smtClean="0">
                <a:solidFill>
                  <a:schemeClr val="tx1"/>
                </a:solidFill>
                <a:latin typeface="+mn-lt"/>
                <a:ea typeface="+mn-ea"/>
                <a:cs typeface="+mn-cs"/>
              </a:rPr>
              <a:t> aunque aporta mayor funcionalidad que Food2Fork y además está disponible en ingles y español, porque en las pruebas realizadas durante el estudio la API no respondía, se han realizado diferentes pruebas todas sin éxito.</a:t>
            </a:r>
          </a:p>
          <a:p>
            <a:endParaRPr lang="es-ES" sz="1200" b="0" i="0" u="none" strike="noStrike" kern="1200" baseline="0" dirty="0" smtClean="0">
              <a:solidFill>
                <a:schemeClr val="tx1"/>
              </a:solidFill>
              <a:latin typeface="+mn-lt"/>
              <a:ea typeface="+mn-ea"/>
              <a:cs typeface="+mn-cs"/>
            </a:endParaRPr>
          </a:p>
          <a:p>
            <a:r>
              <a:rPr lang="es-ES" sz="1200" b="0" i="0" u="none" strike="noStrike" kern="1200" baseline="0" dirty="0" smtClean="0">
                <a:solidFill>
                  <a:schemeClr val="tx1"/>
                </a:solidFill>
                <a:latin typeface="+mn-lt"/>
                <a:ea typeface="+mn-ea"/>
                <a:cs typeface="+mn-cs"/>
              </a:rPr>
              <a:t>Esto nos obliga a utilizar Food2Fork aunque esté más limitada que el resto de servicios con los que ha sido comparado.</a:t>
            </a:r>
          </a:p>
          <a:p>
            <a:endParaRPr lang="es-ES" sz="1200" b="0" i="0" u="none" strike="noStrike" kern="1200" baseline="0" dirty="0" smtClean="0">
              <a:solidFill>
                <a:schemeClr val="tx1"/>
              </a:solidFill>
              <a:latin typeface="+mn-lt"/>
              <a:ea typeface="+mn-ea"/>
              <a:cs typeface="+mn-cs"/>
            </a:endParaRPr>
          </a:p>
          <a:p>
            <a:r>
              <a:rPr lang="es-ES" sz="1200" b="0" i="0" u="none" strike="noStrike" kern="1200" baseline="0" dirty="0" smtClean="0">
                <a:solidFill>
                  <a:schemeClr val="tx1"/>
                </a:solidFill>
                <a:latin typeface="+mn-lt"/>
                <a:ea typeface="+mn-ea"/>
                <a:cs typeface="+mn-cs"/>
              </a:rPr>
              <a:t>Food2Fork solo está disponible en inglés, este hecho nos ha condicionado en la selección del idioma de </a:t>
            </a:r>
            <a:r>
              <a:rPr lang="es-ES" sz="1200" b="0" i="0" u="none" strike="noStrike" kern="1200" baseline="0" dirty="0" err="1" smtClean="0">
                <a:solidFill>
                  <a:schemeClr val="tx1"/>
                </a:solidFill>
                <a:latin typeface="+mn-lt"/>
                <a:ea typeface="+mn-ea"/>
                <a:cs typeface="+mn-cs"/>
              </a:rPr>
              <a:t>yumyumBot</a:t>
            </a:r>
            <a:r>
              <a:rPr lang="es-ES" sz="1200" b="0" i="0" u="none" strike="noStrike" kern="1200" baseline="0" dirty="0" smtClean="0">
                <a:solidFill>
                  <a:schemeClr val="tx1"/>
                </a:solidFill>
                <a:latin typeface="+mn-lt"/>
                <a:ea typeface="+mn-ea"/>
                <a:cs typeface="+mn-cs"/>
              </a:rPr>
              <a:t>, que actualmente sólo entiende inglés.</a:t>
            </a: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15</a:t>
            </a:fld>
            <a:endParaRPr lang="en-GB"/>
          </a:p>
        </p:txBody>
      </p:sp>
    </p:spTree>
    <p:extLst>
      <p:ext uri="{BB962C8B-B14F-4D97-AF65-F5344CB8AC3E}">
        <p14:creationId xmlns:p14="http://schemas.microsoft.com/office/powerpoint/2010/main" val="7731672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Necesitaremos </a:t>
            </a:r>
            <a:r>
              <a:rPr lang="es-ES" baseline="0" dirty="0" smtClean="0"/>
              <a:t>además otra fuente de datos más, que modelaría los productos de nuestro frigorífico.</a:t>
            </a:r>
          </a:p>
          <a:p>
            <a:r>
              <a:rPr lang="es-ES" baseline="0" dirty="0" smtClean="0"/>
              <a:t>Se ha aproximado mediante una base de datos </a:t>
            </a:r>
            <a:r>
              <a:rPr lang="es-ES" baseline="0" dirty="0" err="1" smtClean="0"/>
              <a:t>postgres</a:t>
            </a:r>
            <a:r>
              <a:rPr lang="es-ES" baseline="0" dirty="0" smtClean="0"/>
              <a:t>, en la que existe una tabla llamada “</a:t>
            </a:r>
            <a:r>
              <a:rPr lang="es-ES" baseline="0" dirty="0" err="1" smtClean="0"/>
              <a:t>products</a:t>
            </a:r>
            <a:r>
              <a:rPr lang="es-ES" baseline="0" dirty="0" smtClean="0"/>
              <a:t>”  con los siguientes atributos: </a:t>
            </a:r>
          </a:p>
          <a:p>
            <a:pPr marL="171450" indent="-171450">
              <a:buFontTx/>
              <a:buChar char="-"/>
            </a:pPr>
            <a:r>
              <a:rPr lang="es-ES" sz="1200" b="1" i="0" u="none" strike="noStrike" kern="1200" baseline="0" dirty="0" smtClean="0">
                <a:solidFill>
                  <a:schemeClr val="tx1"/>
                </a:solidFill>
                <a:latin typeface="+mn-lt"/>
                <a:ea typeface="+mn-ea"/>
                <a:cs typeface="+mn-cs"/>
              </a:rPr>
              <a:t>id</a:t>
            </a:r>
            <a:r>
              <a:rPr lang="es-ES" sz="1200" b="0" i="0" u="none" strike="noStrike" kern="1200" baseline="0" dirty="0" smtClean="0">
                <a:solidFill>
                  <a:schemeClr val="tx1"/>
                </a:solidFill>
                <a:latin typeface="+mn-lt"/>
                <a:ea typeface="+mn-ea"/>
                <a:cs typeface="+mn-cs"/>
              </a:rPr>
              <a:t>: identificador único de registro. Clave primaria.</a:t>
            </a:r>
          </a:p>
          <a:p>
            <a:pPr marL="171450" indent="-171450">
              <a:buFontTx/>
              <a:buChar char="-"/>
            </a:pPr>
            <a:r>
              <a:rPr lang="es-ES" sz="1200" b="1" i="0" u="none" strike="noStrike" kern="1200" baseline="0" dirty="0" err="1" smtClean="0">
                <a:solidFill>
                  <a:schemeClr val="tx1"/>
                </a:solidFill>
                <a:latin typeface="+mn-lt"/>
                <a:ea typeface="+mn-ea"/>
                <a:cs typeface="+mn-cs"/>
              </a:rPr>
              <a:t>name</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nombre del producto (</a:t>
            </a:r>
            <a:r>
              <a:rPr lang="es-ES" sz="1200" b="0" i="0" u="none" strike="noStrike" kern="1200" baseline="0" dirty="0" err="1" smtClean="0">
                <a:solidFill>
                  <a:schemeClr val="tx1"/>
                </a:solidFill>
                <a:latin typeface="+mn-lt"/>
                <a:ea typeface="+mn-ea"/>
                <a:cs typeface="+mn-cs"/>
              </a:rPr>
              <a:t>egg</a:t>
            </a:r>
            <a:r>
              <a:rPr lang="es-ES" sz="1200" b="0" i="0" u="none" strike="noStrike" kern="1200" baseline="0" dirty="0" smtClean="0">
                <a:solidFill>
                  <a:schemeClr val="tx1"/>
                </a:solidFill>
                <a:latin typeface="+mn-lt"/>
                <a:ea typeface="+mn-ea"/>
                <a:cs typeface="+mn-cs"/>
              </a:rPr>
              <a:t>, </a:t>
            </a:r>
            <a:r>
              <a:rPr lang="es-ES" sz="1200" b="0" i="0" u="none" strike="noStrike" kern="1200" baseline="0" dirty="0" err="1" smtClean="0">
                <a:solidFill>
                  <a:schemeClr val="tx1"/>
                </a:solidFill>
                <a:latin typeface="+mn-lt"/>
                <a:ea typeface="+mn-ea"/>
                <a:cs typeface="+mn-cs"/>
              </a:rPr>
              <a:t>apple</a:t>
            </a:r>
            <a:r>
              <a:rPr lang="es-ES" sz="1200" b="0" i="0" u="none" strike="noStrike" kern="1200" baseline="0" dirty="0" smtClean="0">
                <a:solidFill>
                  <a:schemeClr val="tx1"/>
                </a:solidFill>
                <a:latin typeface="+mn-lt"/>
                <a:ea typeface="+mn-ea"/>
                <a:cs typeface="+mn-cs"/>
              </a:rPr>
              <a:t>, etc.).</a:t>
            </a:r>
          </a:p>
          <a:p>
            <a:pPr marL="171450" indent="-171450">
              <a:buFontTx/>
              <a:buChar char="-"/>
            </a:pPr>
            <a:r>
              <a:rPr lang="es-ES" sz="1200" b="1" i="0" u="none" strike="noStrike" kern="1200" baseline="0" dirty="0" err="1" smtClean="0">
                <a:solidFill>
                  <a:schemeClr val="tx1"/>
                </a:solidFill>
                <a:latin typeface="+mn-lt"/>
                <a:ea typeface="+mn-ea"/>
                <a:cs typeface="+mn-cs"/>
              </a:rPr>
              <a:t>registered</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fecha y hora de registro de entrada del producto.</a:t>
            </a:r>
          </a:p>
          <a:p>
            <a:pPr marL="171450" indent="-171450">
              <a:buFontTx/>
              <a:buChar char="-"/>
            </a:pPr>
            <a:r>
              <a:rPr lang="es-ES" sz="1200" b="1" i="0" u="none" strike="noStrike" kern="1200" baseline="0" dirty="0" err="1" smtClean="0">
                <a:solidFill>
                  <a:schemeClr val="tx1"/>
                </a:solidFill>
                <a:latin typeface="+mn-lt"/>
                <a:ea typeface="+mn-ea"/>
                <a:cs typeface="+mn-cs"/>
              </a:rPr>
              <a:t>modified</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fecha y hora en la que se ha modificado el producto, por ejemplo, para modificar la cantidad o cualquier otro parámetro.</a:t>
            </a:r>
          </a:p>
          <a:p>
            <a:pPr marL="171450" indent="-171450">
              <a:buFontTx/>
              <a:buChar char="-"/>
            </a:pPr>
            <a:r>
              <a:rPr lang="es-ES" sz="1200" b="1" i="0" u="none" strike="noStrike" kern="1200" baseline="0" dirty="0" err="1" smtClean="0">
                <a:solidFill>
                  <a:schemeClr val="tx1"/>
                </a:solidFill>
                <a:latin typeface="+mn-lt"/>
                <a:ea typeface="+mn-ea"/>
                <a:cs typeface="+mn-cs"/>
              </a:rPr>
              <a:t>expiration_date</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fecha de caducidad del producto.</a:t>
            </a:r>
          </a:p>
          <a:p>
            <a:pPr marL="171450" indent="-171450">
              <a:buFontTx/>
              <a:buChar char="-"/>
            </a:pPr>
            <a:r>
              <a:rPr lang="es-ES" sz="1200" b="1" i="0" u="none" strike="noStrike" kern="1200" baseline="0" dirty="0" err="1" smtClean="0">
                <a:solidFill>
                  <a:schemeClr val="tx1"/>
                </a:solidFill>
                <a:latin typeface="+mn-lt"/>
                <a:ea typeface="+mn-ea"/>
                <a:cs typeface="+mn-cs"/>
              </a:rPr>
              <a:t>quantity</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cantidad en gramos disponible del producto.</a:t>
            </a:r>
          </a:p>
          <a:p>
            <a:pPr marL="171450" indent="-171450">
              <a:buFontTx/>
              <a:buChar char="-"/>
            </a:pPr>
            <a:endParaRPr lang="es-ES" sz="1200" b="0" i="0" u="none" strike="noStrike" kern="1200" baseline="0" dirty="0" smtClean="0">
              <a:solidFill>
                <a:schemeClr val="tx1"/>
              </a:solidFill>
              <a:latin typeface="+mn-lt"/>
              <a:ea typeface="+mn-ea"/>
              <a:cs typeface="+mn-cs"/>
            </a:endParaRPr>
          </a:p>
          <a:p>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16</a:t>
            </a:fld>
            <a:endParaRPr lang="en-GB"/>
          </a:p>
        </p:txBody>
      </p:sp>
    </p:spTree>
    <p:extLst>
      <p:ext uri="{BB962C8B-B14F-4D97-AF65-F5344CB8AC3E}">
        <p14:creationId xmlns:p14="http://schemas.microsoft.com/office/powerpoint/2010/main" val="29422041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Este diagrama representa la arquitectura de la solución propuesta</a:t>
            </a:r>
            <a:r>
              <a:rPr lang="es-ES" baseline="0" dirty="0" smtClean="0"/>
              <a:t> identificando cada uno de los servicios y tecnologías seleccionadas en los pasos previos.</a:t>
            </a:r>
          </a:p>
          <a:p>
            <a:endParaRPr lang="es-ES" sz="1200" b="0" i="0" u="none" strike="noStrike" kern="1200" baseline="0" dirty="0" smtClean="0">
              <a:solidFill>
                <a:schemeClr val="tx1"/>
              </a:solidFill>
              <a:latin typeface="+mn-lt"/>
              <a:ea typeface="+mn-ea"/>
              <a:cs typeface="+mn-cs"/>
            </a:endParaRPr>
          </a:p>
          <a:p>
            <a:r>
              <a:rPr lang="es-ES" sz="1200" b="0" i="0" u="none" strike="noStrike" kern="1200" baseline="0" dirty="0" smtClean="0">
                <a:solidFill>
                  <a:schemeClr val="tx1"/>
                </a:solidFill>
                <a:latin typeface="+mn-lt"/>
                <a:ea typeface="+mn-ea"/>
                <a:cs typeface="+mn-cs"/>
              </a:rPr>
              <a:t>Por un lado tenemos la </a:t>
            </a:r>
            <a:r>
              <a:rPr lang="es-ES" sz="1200" b="0" i="0" u="sng" strike="noStrike" kern="1200" baseline="0" dirty="0" smtClean="0">
                <a:solidFill>
                  <a:schemeClr val="tx1"/>
                </a:solidFill>
                <a:latin typeface="+mn-lt"/>
                <a:ea typeface="+mn-ea"/>
                <a:cs typeface="+mn-cs"/>
              </a:rPr>
              <a:t>interfaz de usuario </a:t>
            </a:r>
            <a:r>
              <a:rPr lang="es-ES" sz="1200" b="0" i="0" u="none" strike="noStrike" kern="1200" baseline="0" dirty="0" smtClean="0">
                <a:solidFill>
                  <a:schemeClr val="tx1"/>
                </a:solidFill>
                <a:latin typeface="+mn-lt"/>
                <a:ea typeface="+mn-ea"/>
                <a:cs typeface="+mn-cs"/>
              </a:rPr>
              <a:t>a través de la cual los usuarios podrán comunicarse en </a:t>
            </a:r>
            <a:r>
              <a:rPr lang="es-ES" sz="1200" b="1" i="0" u="none" strike="noStrike" kern="1200" baseline="0" dirty="0" smtClean="0">
                <a:solidFill>
                  <a:schemeClr val="tx1"/>
                </a:solidFill>
                <a:latin typeface="+mn-lt"/>
                <a:ea typeface="+mn-ea"/>
                <a:cs typeface="+mn-cs"/>
              </a:rPr>
              <a:t>tiempo real </a:t>
            </a:r>
            <a:r>
              <a:rPr lang="es-ES" sz="1200" b="0" i="0" u="none" strike="noStrike" kern="1200" baseline="0" dirty="0" smtClean="0">
                <a:solidFill>
                  <a:schemeClr val="tx1"/>
                </a:solidFill>
                <a:latin typeface="+mn-lt"/>
                <a:ea typeface="+mn-ea"/>
                <a:cs typeface="+mn-cs"/>
              </a:rPr>
              <a:t>con el asistente a través de texto, y también podrán compartir ficheros con imágenes.</a:t>
            </a:r>
          </a:p>
          <a:p>
            <a:endParaRPr lang="es-ES" sz="1200" b="0" i="0" u="none" strike="noStrike" kern="1200" baseline="0" dirty="0" smtClean="0">
              <a:solidFill>
                <a:schemeClr val="tx1"/>
              </a:solidFill>
              <a:latin typeface="+mn-lt"/>
              <a:ea typeface="+mn-ea"/>
              <a:cs typeface="+mn-cs"/>
            </a:endParaRPr>
          </a:p>
          <a:p>
            <a:r>
              <a:rPr lang="es-ES" sz="1200" b="0" i="0" u="none" strike="noStrike" kern="1200" baseline="0" dirty="0" smtClean="0">
                <a:solidFill>
                  <a:schemeClr val="tx1"/>
                </a:solidFill>
                <a:latin typeface="+mn-lt"/>
                <a:ea typeface="+mn-ea"/>
                <a:cs typeface="+mn-cs"/>
              </a:rPr>
              <a:t>Las </a:t>
            </a:r>
            <a:r>
              <a:rPr lang="es-ES" sz="1200" b="0" i="0" u="sng" strike="noStrike" kern="1200" baseline="0" dirty="0" smtClean="0">
                <a:solidFill>
                  <a:schemeClr val="tx1"/>
                </a:solidFill>
                <a:latin typeface="+mn-lt"/>
                <a:ea typeface="+mn-ea"/>
                <a:cs typeface="+mn-cs"/>
              </a:rPr>
              <a:t>fuentes de datos </a:t>
            </a:r>
            <a:r>
              <a:rPr lang="es-ES" sz="1200" b="0" i="0" u="none" strike="noStrike" kern="1200" baseline="0" dirty="0" smtClean="0">
                <a:solidFill>
                  <a:schemeClr val="tx1"/>
                </a:solidFill>
                <a:latin typeface="+mn-lt"/>
                <a:ea typeface="+mn-ea"/>
                <a:cs typeface="+mn-cs"/>
              </a:rPr>
              <a:t>que el asistente utilizará para componer la respuesta que ofrecerá al usuario son 2, el servicio de recetas Food2Fork y la base de datos local que modela el contenido del frigorífico. </a:t>
            </a:r>
          </a:p>
          <a:p>
            <a:endParaRPr lang="es-ES" sz="1200" b="0" i="0" u="none" strike="noStrike" kern="1200" baseline="0" dirty="0" smtClean="0">
              <a:solidFill>
                <a:schemeClr val="tx1"/>
              </a:solidFill>
              <a:latin typeface="+mn-lt"/>
              <a:ea typeface="+mn-ea"/>
              <a:cs typeface="+mn-cs"/>
            </a:endParaRPr>
          </a:p>
          <a:p>
            <a:r>
              <a:rPr lang="es-ES" sz="1200" b="0" i="0" u="none" strike="noStrike" kern="1200" baseline="0" dirty="0" smtClean="0">
                <a:solidFill>
                  <a:schemeClr val="tx1"/>
                </a:solidFill>
                <a:latin typeface="+mn-lt"/>
                <a:ea typeface="+mn-ea"/>
                <a:cs typeface="+mn-cs"/>
              </a:rPr>
              <a:t>También encontramos los </a:t>
            </a:r>
            <a:r>
              <a:rPr lang="es-ES" sz="1200" b="0" i="0" u="sng" strike="noStrike" kern="1200" baseline="0" dirty="0" smtClean="0">
                <a:solidFill>
                  <a:schemeClr val="tx1"/>
                </a:solidFill>
                <a:latin typeface="+mn-lt"/>
                <a:ea typeface="+mn-ea"/>
                <a:cs typeface="+mn-cs"/>
              </a:rPr>
              <a:t>servicios IBM Watson</a:t>
            </a:r>
            <a:r>
              <a:rPr lang="es-ES" sz="1200" b="0" i="0" u="none" strike="noStrike" kern="1200" baseline="0" dirty="0" smtClean="0">
                <a:solidFill>
                  <a:schemeClr val="tx1"/>
                </a:solidFill>
                <a:latin typeface="+mn-lt"/>
                <a:ea typeface="+mn-ea"/>
                <a:cs typeface="+mn-cs"/>
              </a:rPr>
              <a:t>. Que son 2: </a:t>
            </a:r>
          </a:p>
          <a:p>
            <a:pPr marL="171450" indent="-171450">
              <a:buFontTx/>
              <a:buChar char="-"/>
            </a:pPr>
            <a:r>
              <a:rPr lang="es-ES" sz="1200" b="0" i="0" u="none" strike="noStrike" kern="1200" baseline="0" dirty="0" smtClean="0">
                <a:solidFill>
                  <a:schemeClr val="tx1"/>
                </a:solidFill>
                <a:latin typeface="+mn-lt"/>
                <a:ea typeface="+mn-ea"/>
                <a:cs typeface="+mn-cs"/>
              </a:rPr>
              <a:t>Visual </a:t>
            </a:r>
            <a:r>
              <a:rPr lang="es-ES" sz="1200" b="0" i="0" u="none" strike="noStrike" kern="1200" baseline="0" dirty="0" err="1" smtClean="0">
                <a:solidFill>
                  <a:schemeClr val="tx1"/>
                </a:solidFill>
                <a:latin typeface="+mn-lt"/>
                <a:ea typeface="+mn-ea"/>
                <a:cs typeface="+mn-cs"/>
              </a:rPr>
              <a:t>recognition</a:t>
            </a:r>
            <a:r>
              <a:rPr lang="es-ES" sz="1200" b="0" i="0" u="none" strike="noStrike" kern="1200" baseline="0" dirty="0" smtClean="0">
                <a:solidFill>
                  <a:schemeClr val="tx1"/>
                </a:solidFill>
                <a:latin typeface="+mn-lt"/>
                <a:ea typeface="+mn-ea"/>
                <a:cs typeface="+mn-cs"/>
              </a:rPr>
              <a:t>: para identificar y clasificar los alimentos que existen en una imagen. Se pueden crear modelos personalizados, pero se ha optado por utilizar el modelo ya pre-entrenado para comida que ofrece Watson y con el que se han obtenido buenos resultados.</a:t>
            </a:r>
          </a:p>
          <a:p>
            <a:pPr marL="0" indent="0">
              <a:buFontTx/>
              <a:buNone/>
            </a:pPr>
            <a:endParaRPr lang="es-ES" sz="1200" b="0" i="0" u="none" strike="noStrike" kern="1200" baseline="0" dirty="0" smtClean="0">
              <a:solidFill>
                <a:schemeClr val="tx1"/>
              </a:solidFill>
              <a:latin typeface="+mn-lt"/>
              <a:ea typeface="+mn-ea"/>
              <a:cs typeface="+mn-cs"/>
            </a:endParaRPr>
          </a:p>
          <a:p>
            <a:pPr marL="171450" indent="-171450">
              <a:buFontTx/>
              <a:buChar char="-"/>
            </a:pPr>
            <a:r>
              <a:rPr lang="es-ES" sz="1200" b="0" i="0" u="none" strike="noStrike" kern="1200" baseline="0" dirty="0" err="1" smtClean="0">
                <a:solidFill>
                  <a:schemeClr val="tx1"/>
                </a:solidFill>
                <a:latin typeface="+mn-lt"/>
                <a:ea typeface="+mn-ea"/>
                <a:cs typeface="+mn-cs"/>
              </a:rPr>
              <a:t>Conversation</a:t>
            </a:r>
            <a:r>
              <a:rPr lang="es-ES" sz="1200" b="0" i="0" u="none" strike="noStrike" kern="1200" baseline="0" dirty="0" smtClean="0">
                <a:solidFill>
                  <a:schemeClr val="tx1"/>
                </a:solidFill>
                <a:latin typeface="+mn-lt"/>
                <a:ea typeface="+mn-ea"/>
                <a:cs typeface="+mn-cs"/>
              </a:rPr>
              <a:t>, este servicio proporciona la comprensión del lenguaje natural y simula una conversación humana. </a:t>
            </a:r>
          </a:p>
          <a:p>
            <a:endParaRPr lang="es-ES" sz="1200" b="0" i="0" u="none" strike="noStrike" kern="1200" baseline="0" dirty="0" smtClean="0">
              <a:solidFill>
                <a:schemeClr val="tx1"/>
              </a:solidFill>
              <a:latin typeface="+mn-lt"/>
              <a:ea typeface="+mn-ea"/>
              <a:cs typeface="+mn-cs"/>
            </a:endParaRPr>
          </a:p>
          <a:p>
            <a:r>
              <a:rPr lang="es-ES" sz="1200" b="0" i="0" u="none" strike="noStrike" kern="1200" baseline="0" dirty="0" smtClean="0">
                <a:solidFill>
                  <a:schemeClr val="tx1"/>
                </a:solidFill>
                <a:latin typeface="+mn-lt"/>
                <a:ea typeface="+mn-ea"/>
                <a:cs typeface="+mn-cs"/>
              </a:rPr>
              <a:t>Y por último la </a:t>
            </a:r>
            <a:r>
              <a:rPr lang="es-ES" sz="1200" b="0" i="0" u="sng" strike="noStrike" kern="1200" baseline="0" dirty="0" smtClean="0">
                <a:solidFill>
                  <a:schemeClr val="tx1"/>
                </a:solidFill>
                <a:latin typeface="+mn-lt"/>
                <a:ea typeface="+mn-ea"/>
                <a:cs typeface="+mn-cs"/>
              </a:rPr>
              <a:t>aplicación orquestadora</a:t>
            </a:r>
            <a:r>
              <a:rPr lang="es-ES" sz="1200" b="0" i="0" u="none" strike="noStrike" kern="1200" baseline="0" dirty="0" smtClean="0">
                <a:solidFill>
                  <a:schemeClr val="tx1"/>
                </a:solidFill>
                <a:latin typeface="+mn-lt"/>
                <a:ea typeface="+mn-ea"/>
                <a:cs typeface="+mn-cs"/>
              </a:rPr>
              <a:t>, que es la pieza central de la arquitectura, encargada de orquestar las peticiones a los servicios, el acceso de base de datos, y la comunicación con el usuario en tiempo real. Con toda esta información esta pieza compone y hace llegar al usuario la respuesta más adecuada a la consulta o petición que realizó. </a:t>
            </a:r>
          </a:p>
          <a:p>
            <a:endParaRPr lang="es-ES" baseline="0" dirty="0" smtClean="0"/>
          </a:p>
          <a:p>
            <a:endParaRPr lang="es-ES" baseline="0" dirty="0" smtClean="0"/>
          </a:p>
          <a:p>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17</a:t>
            </a:fld>
            <a:endParaRPr lang="en-GB"/>
          </a:p>
        </p:txBody>
      </p:sp>
    </p:spTree>
    <p:extLst>
      <p:ext uri="{BB962C8B-B14F-4D97-AF65-F5344CB8AC3E}">
        <p14:creationId xmlns:p14="http://schemas.microsoft.com/office/powerpoint/2010/main" val="4641130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El siguiente paso fue </a:t>
            </a:r>
            <a:r>
              <a:rPr lang="es-ES" baseline="0" dirty="0" smtClean="0"/>
              <a:t>definir las intenciones. Para esto nos vamos a la interfaz de Watson </a:t>
            </a:r>
            <a:r>
              <a:rPr lang="es-ES" baseline="0" dirty="0" err="1" smtClean="0"/>
              <a:t>conversation</a:t>
            </a:r>
            <a:r>
              <a:rPr lang="es-ES" baseline="0" dirty="0" smtClean="0"/>
              <a:t>. </a:t>
            </a:r>
          </a:p>
          <a:p>
            <a:r>
              <a:rPr lang="es-ES" baseline="0" dirty="0" smtClean="0"/>
              <a:t>Este es el aspecto que tiene la interfaz gráfica del servicio Watson </a:t>
            </a:r>
            <a:r>
              <a:rPr lang="es-ES" baseline="0" dirty="0" err="1" smtClean="0"/>
              <a:t>Conversation</a:t>
            </a:r>
            <a:r>
              <a:rPr lang="es-ES" baseline="0" dirty="0" smtClean="0"/>
              <a:t> correspondiente al </a:t>
            </a:r>
            <a:r>
              <a:rPr lang="es-ES" baseline="0" dirty="0" err="1" smtClean="0"/>
              <a:t>workspace</a:t>
            </a:r>
            <a:r>
              <a:rPr lang="es-ES" baseline="0" dirty="0" smtClean="0"/>
              <a:t> que hemos definido para este prototipo. Encontramos 3 pestañas, intenciones, entidades y diálogo.</a:t>
            </a:r>
          </a:p>
          <a:p>
            <a:r>
              <a:rPr lang="es-ES" baseline="0" dirty="0" smtClean="0"/>
              <a:t>La definición de intenciones se puede realizar programáticamente y manualmente, de una a una o importando un </a:t>
            </a:r>
            <a:r>
              <a:rPr lang="es-ES" baseline="0" dirty="0" err="1" smtClean="0"/>
              <a:t>csv</a:t>
            </a:r>
            <a:r>
              <a:rPr lang="es-ES" baseline="0" dirty="0" smtClean="0"/>
              <a:t> con una lista de intenciones que queramos importar.</a:t>
            </a:r>
            <a:endParaRPr lang="es-ES" baseline="0" dirty="0" smtClean="0"/>
          </a:p>
          <a:p>
            <a:r>
              <a:rPr lang="es-ES" sz="1200" b="0" i="0" u="none" strike="noStrike" kern="1200" baseline="0" dirty="0" smtClean="0">
                <a:solidFill>
                  <a:schemeClr val="tx1"/>
                </a:solidFill>
                <a:latin typeface="+mn-lt"/>
                <a:ea typeface="+mn-ea"/>
                <a:cs typeface="+mn-cs"/>
              </a:rPr>
              <a:t>Es necesario definir una intención para cada tipo de solicitud de usuario a la que el </a:t>
            </a:r>
            <a:r>
              <a:rPr lang="es-ES" sz="1200" b="0" i="0" u="none" strike="noStrike" kern="1200" baseline="0" dirty="0" err="1" smtClean="0">
                <a:solidFill>
                  <a:schemeClr val="tx1"/>
                </a:solidFill>
                <a:latin typeface="+mn-lt"/>
                <a:ea typeface="+mn-ea"/>
                <a:cs typeface="+mn-cs"/>
              </a:rPr>
              <a:t>chatbot</a:t>
            </a:r>
            <a:r>
              <a:rPr lang="es-ES" sz="1200" b="0" i="0" u="none" strike="noStrike" kern="1200" baseline="0" dirty="0" smtClean="0">
                <a:solidFill>
                  <a:schemeClr val="tx1"/>
                </a:solidFill>
                <a:latin typeface="+mn-lt"/>
                <a:ea typeface="+mn-ea"/>
                <a:cs typeface="+mn-cs"/>
              </a:rPr>
              <a:t> dé soporte. </a:t>
            </a:r>
          </a:p>
          <a:p>
            <a:r>
              <a:rPr lang="es-ES" sz="1200" b="0" i="0" u="none" strike="noStrike" kern="1200" baseline="0" dirty="0" smtClean="0">
                <a:solidFill>
                  <a:schemeClr val="tx1"/>
                </a:solidFill>
                <a:latin typeface="+mn-lt"/>
                <a:ea typeface="+mn-ea"/>
                <a:cs typeface="+mn-cs"/>
              </a:rPr>
              <a:t>Esta imagen muestra las intenciones que han sido añadidas al </a:t>
            </a:r>
            <a:r>
              <a:rPr lang="es-ES" sz="1200" b="0" i="0" u="none" strike="noStrike" kern="1200" baseline="0" dirty="0" err="1" smtClean="0">
                <a:solidFill>
                  <a:schemeClr val="tx1"/>
                </a:solidFill>
                <a:latin typeface="+mn-lt"/>
                <a:ea typeface="+mn-ea"/>
                <a:cs typeface="+mn-cs"/>
              </a:rPr>
              <a:t>workspace</a:t>
            </a:r>
            <a:r>
              <a:rPr lang="es-ES" sz="1200" b="0" i="0" u="none" strike="noStrike" kern="1200" baseline="0" dirty="0" smtClean="0">
                <a:solidFill>
                  <a:schemeClr val="tx1"/>
                </a:solidFill>
                <a:latin typeface="+mn-lt"/>
                <a:ea typeface="+mn-ea"/>
                <a:cs typeface="+mn-cs"/>
              </a:rPr>
              <a:t> del servicio de conversación de Watson que utilizamos en nuestro prototipo. </a:t>
            </a:r>
          </a:p>
          <a:p>
            <a:endParaRPr lang="es-ES" sz="1200" b="0" i="0" u="none" strike="noStrike" kern="1200" baseline="0" dirty="0" smtClean="0">
              <a:solidFill>
                <a:schemeClr val="tx1"/>
              </a:solidFill>
              <a:latin typeface="+mn-lt"/>
              <a:ea typeface="+mn-ea"/>
              <a:cs typeface="+mn-cs"/>
            </a:endParaRPr>
          </a:p>
          <a:p>
            <a:r>
              <a:rPr lang="es-ES" sz="1200" b="1" i="1" u="none" strike="noStrike" kern="1200" baseline="0" dirty="0" smtClean="0">
                <a:solidFill>
                  <a:schemeClr val="tx1"/>
                </a:solidFill>
                <a:latin typeface="+mn-lt"/>
                <a:ea typeface="+mn-ea"/>
                <a:cs typeface="+mn-cs"/>
              </a:rPr>
              <a:t>#</a:t>
            </a:r>
            <a:r>
              <a:rPr lang="es-ES" sz="1200" b="1" i="1" u="none" strike="noStrike" kern="1200" baseline="0" dirty="0" err="1" smtClean="0">
                <a:solidFill>
                  <a:schemeClr val="tx1"/>
                </a:solidFill>
                <a:latin typeface="+mn-lt"/>
                <a:ea typeface="+mn-ea"/>
                <a:cs typeface="+mn-cs"/>
              </a:rPr>
              <a:t>about_yumyum</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conocer los gustos, edad, procedencia,… del </a:t>
            </a:r>
            <a:r>
              <a:rPr lang="es-ES" sz="1200" b="0" i="0" u="none" strike="noStrike" kern="1200" baseline="0" dirty="0" err="1" smtClean="0">
                <a:solidFill>
                  <a:schemeClr val="tx1"/>
                </a:solidFill>
                <a:latin typeface="+mn-lt"/>
                <a:ea typeface="+mn-ea"/>
                <a:cs typeface="+mn-cs"/>
              </a:rPr>
              <a:t>chatbot</a:t>
            </a:r>
            <a:r>
              <a:rPr lang="es-ES" sz="1200" b="0" i="0" u="none" strike="noStrike" kern="1200" baseline="0" dirty="0" smtClean="0">
                <a:solidFill>
                  <a:schemeClr val="tx1"/>
                </a:solidFill>
                <a:latin typeface="+mn-lt"/>
                <a:ea typeface="+mn-ea"/>
                <a:cs typeface="+mn-cs"/>
              </a:rPr>
              <a:t>. </a:t>
            </a:r>
          </a:p>
          <a:p>
            <a:r>
              <a:rPr lang="es-ES" sz="1200" b="1" i="1" u="none" strike="noStrike" kern="1200" baseline="0" dirty="0" smtClean="0">
                <a:solidFill>
                  <a:schemeClr val="tx1"/>
                </a:solidFill>
                <a:latin typeface="+mn-lt"/>
                <a:ea typeface="+mn-ea"/>
                <a:cs typeface="+mn-cs"/>
              </a:rPr>
              <a:t>#</a:t>
            </a:r>
            <a:r>
              <a:rPr lang="es-ES" sz="1200" b="1" i="1" u="none" strike="noStrike" kern="1200" baseline="0" dirty="0" err="1" smtClean="0">
                <a:solidFill>
                  <a:schemeClr val="tx1"/>
                </a:solidFill>
                <a:latin typeface="+mn-lt"/>
                <a:ea typeface="+mn-ea"/>
                <a:cs typeface="+mn-cs"/>
              </a:rPr>
              <a:t>available_ingredients</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conocer los ingredientes disponibles en la actualidad y aquellos que están a próximos a caducar o ya han caducado. Obtener información sobre un determinado alimento, por ejemplo, saber cuándo caduca o qué cantidad hay disponible. </a:t>
            </a:r>
          </a:p>
          <a:p>
            <a:r>
              <a:rPr lang="es-ES" sz="1200" b="1" i="1" u="none" strike="noStrike" kern="1200" baseline="0" dirty="0" smtClean="0">
                <a:solidFill>
                  <a:schemeClr val="tx1"/>
                </a:solidFill>
                <a:latin typeface="+mn-lt"/>
                <a:ea typeface="+mn-ea"/>
                <a:cs typeface="+mn-cs"/>
              </a:rPr>
              <a:t>#</a:t>
            </a:r>
            <a:r>
              <a:rPr lang="es-ES" sz="1200" b="1" i="1" u="none" strike="noStrike" kern="1200" baseline="0" dirty="0" err="1" smtClean="0">
                <a:solidFill>
                  <a:schemeClr val="tx1"/>
                </a:solidFill>
                <a:latin typeface="+mn-lt"/>
                <a:ea typeface="+mn-ea"/>
                <a:cs typeface="+mn-cs"/>
              </a:rPr>
              <a:t>capabilities</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conocer las habilidades y la utilidad del </a:t>
            </a:r>
            <a:r>
              <a:rPr lang="es-ES" sz="1200" b="0" i="0" u="none" strike="noStrike" kern="1200" baseline="0" dirty="0" err="1" smtClean="0">
                <a:solidFill>
                  <a:schemeClr val="tx1"/>
                </a:solidFill>
                <a:latin typeface="+mn-lt"/>
                <a:ea typeface="+mn-ea"/>
                <a:cs typeface="+mn-cs"/>
              </a:rPr>
              <a:t>chatbot</a:t>
            </a:r>
            <a:r>
              <a:rPr lang="es-ES" sz="1200" b="0" i="0" u="none" strike="noStrike" kern="1200" baseline="0" dirty="0" smtClean="0">
                <a:solidFill>
                  <a:schemeClr val="tx1"/>
                </a:solidFill>
                <a:latin typeface="+mn-lt"/>
                <a:ea typeface="+mn-ea"/>
                <a:cs typeface="+mn-cs"/>
              </a:rPr>
              <a:t>, qué sabe hacer, cómo puede ayudarle, etc. </a:t>
            </a:r>
          </a:p>
          <a:p>
            <a:r>
              <a:rPr lang="es-ES" sz="1200" b="1" i="1" u="none" strike="noStrike" kern="1200" baseline="0" dirty="0" smtClean="0">
                <a:solidFill>
                  <a:schemeClr val="tx1"/>
                </a:solidFill>
                <a:latin typeface="+mn-lt"/>
                <a:ea typeface="+mn-ea"/>
                <a:cs typeface="+mn-cs"/>
              </a:rPr>
              <a:t>#</a:t>
            </a:r>
            <a:r>
              <a:rPr lang="es-ES" sz="1200" b="1" i="1" u="none" strike="noStrike" kern="1200" baseline="0" dirty="0" err="1" smtClean="0">
                <a:solidFill>
                  <a:schemeClr val="tx1"/>
                </a:solidFill>
                <a:latin typeface="+mn-lt"/>
                <a:ea typeface="+mn-ea"/>
                <a:cs typeface="+mn-cs"/>
              </a:rPr>
              <a:t>get_recipe</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obtener una receta a partir de una foto o a partir del nombre del plato. </a:t>
            </a:r>
          </a:p>
          <a:p>
            <a:r>
              <a:rPr lang="es-ES" sz="1200" b="1" i="1" u="none" strike="noStrike" kern="1200" baseline="0" dirty="0" smtClean="0">
                <a:solidFill>
                  <a:schemeClr val="tx1"/>
                </a:solidFill>
                <a:latin typeface="+mn-lt"/>
                <a:ea typeface="+mn-ea"/>
                <a:cs typeface="+mn-cs"/>
              </a:rPr>
              <a:t>#</a:t>
            </a:r>
            <a:r>
              <a:rPr lang="es-ES" sz="1200" b="1" i="1" u="none" strike="noStrike" kern="1200" baseline="0" dirty="0" err="1" smtClean="0">
                <a:solidFill>
                  <a:schemeClr val="tx1"/>
                </a:solidFill>
                <a:latin typeface="+mn-lt"/>
                <a:ea typeface="+mn-ea"/>
                <a:cs typeface="+mn-cs"/>
              </a:rPr>
              <a:t>goodbyes</a:t>
            </a:r>
            <a:r>
              <a:rPr lang="es-ES" sz="1200" b="1" i="1"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terminar la conversación y despedirse. </a:t>
            </a:r>
          </a:p>
          <a:p>
            <a:r>
              <a:rPr lang="es-ES" sz="1200" b="1" i="1" u="none" strike="noStrike" kern="1200" baseline="0" dirty="0" smtClean="0">
                <a:solidFill>
                  <a:schemeClr val="tx1"/>
                </a:solidFill>
                <a:latin typeface="+mn-lt"/>
                <a:ea typeface="+mn-ea"/>
                <a:cs typeface="+mn-cs"/>
              </a:rPr>
              <a:t>#</a:t>
            </a:r>
            <a:r>
              <a:rPr lang="es-ES" sz="1200" b="1" i="1" u="none" strike="noStrike" kern="1200" baseline="0" dirty="0" err="1" smtClean="0">
                <a:solidFill>
                  <a:schemeClr val="tx1"/>
                </a:solidFill>
                <a:latin typeface="+mn-lt"/>
                <a:ea typeface="+mn-ea"/>
                <a:cs typeface="+mn-cs"/>
              </a:rPr>
              <a:t>greetings</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presentarse</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saludar. </a:t>
            </a:r>
          </a:p>
          <a:p>
            <a:r>
              <a:rPr lang="es-ES" sz="1200" b="1" i="1" u="none" strike="noStrike" kern="1200" baseline="0" dirty="0" smtClean="0">
                <a:solidFill>
                  <a:schemeClr val="tx1"/>
                </a:solidFill>
                <a:latin typeface="+mn-lt"/>
                <a:ea typeface="+mn-ea"/>
                <a:cs typeface="+mn-cs"/>
              </a:rPr>
              <a:t>#interface</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preguntar sobre los idiomas que soporta el </a:t>
            </a:r>
            <a:r>
              <a:rPr lang="es-ES" sz="1200" b="0" i="0" u="none" strike="noStrike" kern="1200" baseline="0" dirty="0" err="1" smtClean="0">
                <a:solidFill>
                  <a:schemeClr val="tx1"/>
                </a:solidFill>
                <a:latin typeface="+mn-lt"/>
                <a:ea typeface="+mn-ea"/>
                <a:cs typeface="+mn-cs"/>
              </a:rPr>
              <a:t>chatbot</a:t>
            </a:r>
            <a:r>
              <a:rPr lang="es-ES" sz="1200" b="0" i="0" u="none" strike="noStrike" kern="1200" baseline="0" dirty="0" smtClean="0">
                <a:solidFill>
                  <a:schemeClr val="tx1"/>
                </a:solidFill>
                <a:latin typeface="+mn-lt"/>
                <a:ea typeface="+mn-ea"/>
                <a:cs typeface="+mn-cs"/>
              </a:rPr>
              <a:t> y cómo debe dirigirse a él. </a:t>
            </a:r>
          </a:p>
          <a:p>
            <a:r>
              <a:rPr lang="es-ES" sz="1200" b="1" i="1" u="none" strike="noStrike" kern="1200" baseline="0" dirty="0" smtClean="0">
                <a:solidFill>
                  <a:schemeClr val="tx1"/>
                </a:solidFill>
                <a:latin typeface="+mn-lt"/>
                <a:ea typeface="+mn-ea"/>
                <a:cs typeface="+mn-cs"/>
              </a:rPr>
              <a:t>#</a:t>
            </a:r>
            <a:r>
              <a:rPr lang="es-ES" sz="1200" b="1" i="0" u="none" strike="noStrike" kern="1200" baseline="0" dirty="0" err="1" smtClean="0">
                <a:solidFill>
                  <a:schemeClr val="tx1"/>
                </a:solidFill>
                <a:latin typeface="+mn-lt"/>
                <a:ea typeface="+mn-ea"/>
                <a:cs typeface="+mn-cs"/>
              </a:rPr>
              <a:t>negative_reaction</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expresar descontento, enfado, insultos y descalificaciones. </a:t>
            </a:r>
          </a:p>
          <a:p>
            <a:r>
              <a:rPr lang="es-ES" sz="1200" b="1" i="1" u="none" strike="noStrike" kern="1200" baseline="0" dirty="0" smtClean="0">
                <a:solidFill>
                  <a:schemeClr val="tx1"/>
                </a:solidFill>
                <a:latin typeface="+mn-lt"/>
                <a:ea typeface="+mn-ea"/>
                <a:cs typeface="+mn-cs"/>
              </a:rPr>
              <a:t>#</a:t>
            </a:r>
            <a:r>
              <a:rPr lang="es-ES" sz="1200" b="1" i="1" u="none" strike="noStrike" kern="1200" baseline="0" dirty="0" err="1" smtClean="0">
                <a:solidFill>
                  <a:schemeClr val="tx1"/>
                </a:solidFill>
                <a:latin typeface="+mn-lt"/>
                <a:ea typeface="+mn-ea"/>
                <a:cs typeface="+mn-cs"/>
              </a:rPr>
              <a:t>not_specified</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expresar ambigüedad, indecisión, e indefinición, o en definitiva trasladar al </a:t>
            </a:r>
            <a:r>
              <a:rPr lang="es-ES" sz="1200" b="0" i="0" u="none" strike="noStrike" kern="1200" baseline="0" dirty="0" err="1" smtClean="0">
                <a:solidFill>
                  <a:schemeClr val="tx1"/>
                </a:solidFill>
                <a:latin typeface="+mn-lt"/>
                <a:ea typeface="+mn-ea"/>
                <a:cs typeface="+mn-cs"/>
              </a:rPr>
              <a:t>chatbot</a:t>
            </a:r>
            <a:r>
              <a:rPr lang="es-ES" sz="1200" b="0" i="0" u="none" strike="noStrike" kern="1200" baseline="0" dirty="0" smtClean="0">
                <a:solidFill>
                  <a:schemeClr val="tx1"/>
                </a:solidFill>
                <a:latin typeface="+mn-lt"/>
                <a:ea typeface="+mn-ea"/>
                <a:cs typeface="+mn-cs"/>
              </a:rPr>
              <a:t> la responsabilidad de decidir. </a:t>
            </a:r>
          </a:p>
          <a:p>
            <a:r>
              <a:rPr lang="es-ES" sz="1200" b="1" i="1" u="none" strike="noStrike" kern="1200" baseline="0" dirty="0" smtClean="0">
                <a:solidFill>
                  <a:schemeClr val="tx1"/>
                </a:solidFill>
                <a:latin typeface="+mn-lt"/>
                <a:ea typeface="+mn-ea"/>
                <a:cs typeface="+mn-cs"/>
              </a:rPr>
              <a:t>#</a:t>
            </a:r>
            <a:r>
              <a:rPr lang="es-ES" sz="1200" b="1" i="1" u="none" strike="noStrike" kern="1200" baseline="0" dirty="0" err="1" smtClean="0">
                <a:solidFill>
                  <a:schemeClr val="tx1"/>
                </a:solidFill>
                <a:latin typeface="+mn-lt"/>
                <a:ea typeface="+mn-ea"/>
                <a:cs typeface="+mn-cs"/>
              </a:rPr>
              <a:t>positive_reaction</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transmitir satisfacción, agradecimiento y gratitud</a:t>
            </a:r>
            <a:r>
              <a:rPr lang="es-ES" sz="1200" b="1" i="0" u="none" strike="noStrike" kern="1200" baseline="0" dirty="0" smtClean="0">
                <a:solidFill>
                  <a:schemeClr val="tx1"/>
                </a:solidFill>
                <a:latin typeface="+mn-lt"/>
                <a:ea typeface="+mn-ea"/>
                <a:cs typeface="+mn-cs"/>
              </a:rPr>
              <a:t>. </a:t>
            </a:r>
            <a:endParaRPr lang="es-ES" sz="1200" b="0" i="0" u="none" strike="noStrike" kern="1200" baseline="0" dirty="0" smtClean="0">
              <a:solidFill>
                <a:schemeClr val="tx1"/>
              </a:solidFill>
              <a:latin typeface="+mn-lt"/>
              <a:ea typeface="+mn-ea"/>
              <a:cs typeface="+mn-cs"/>
            </a:endParaRPr>
          </a:p>
          <a:p>
            <a:r>
              <a:rPr lang="es-ES" sz="1200" b="1" i="1" u="none" strike="noStrike" kern="1200" baseline="0" dirty="0" smtClean="0">
                <a:solidFill>
                  <a:schemeClr val="tx1"/>
                </a:solidFill>
                <a:latin typeface="+mn-lt"/>
                <a:ea typeface="+mn-ea"/>
                <a:cs typeface="+mn-cs"/>
              </a:rPr>
              <a:t>#</a:t>
            </a:r>
            <a:r>
              <a:rPr lang="es-ES" sz="1200" b="1" i="1" u="none" strike="noStrike" kern="1200" baseline="0" dirty="0" err="1" smtClean="0">
                <a:solidFill>
                  <a:schemeClr val="tx1"/>
                </a:solidFill>
                <a:latin typeface="+mn-lt"/>
                <a:ea typeface="+mn-ea"/>
                <a:cs typeface="+mn-cs"/>
              </a:rPr>
              <a:t>suggest_dish</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solicitar sugerencias de recetas a partir de un tipo de cocina, una lista de ingredientes, o lo deja a la elección del </a:t>
            </a:r>
            <a:r>
              <a:rPr lang="es-ES" sz="1200" b="0" i="0" u="none" strike="noStrike" kern="1200" baseline="0" dirty="0" err="1" smtClean="0">
                <a:solidFill>
                  <a:schemeClr val="tx1"/>
                </a:solidFill>
                <a:latin typeface="+mn-lt"/>
                <a:ea typeface="+mn-ea"/>
                <a:cs typeface="+mn-cs"/>
              </a:rPr>
              <a:t>chatbot</a:t>
            </a:r>
            <a:r>
              <a:rPr lang="es-ES" sz="1200" b="0" i="0" u="none" strike="noStrike" kern="1200" baseline="0" dirty="0" smtClean="0">
                <a:solidFill>
                  <a:schemeClr val="tx1"/>
                </a:solidFill>
                <a:latin typeface="+mn-lt"/>
                <a:ea typeface="+mn-ea"/>
                <a:cs typeface="+mn-cs"/>
              </a:rPr>
              <a:t>, para que sea este quien elija una receta en función de los ingredientes disponibles o las recetas más populares socialmente. </a:t>
            </a:r>
          </a:p>
          <a:p>
            <a:r>
              <a:rPr lang="es-ES" sz="1200" b="1" i="1" u="none" strike="noStrike" kern="1200" baseline="0" dirty="0" smtClean="0">
                <a:solidFill>
                  <a:schemeClr val="tx1"/>
                </a:solidFill>
                <a:latin typeface="+mn-lt"/>
                <a:ea typeface="+mn-ea"/>
                <a:cs typeface="+mn-cs"/>
              </a:rPr>
              <a:t>#</a:t>
            </a:r>
            <a:r>
              <a:rPr lang="es-ES" sz="1200" b="1" i="1" u="none" strike="noStrike" kern="1200" baseline="0" dirty="0" err="1" smtClean="0">
                <a:solidFill>
                  <a:schemeClr val="tx1"/>
                </a:solidFill>
                <a:latin typeface="+mn-lt"/>
                <a:ea typeface="+mn-ea"/>
                <a:cs typeface="+mn-cs"/>
              </a:rPr>
              <a:t>needed_ingredients</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informarse sobre disponibilidad de los ingredientes requeridos para cocinar un determinado plato. </a:t>
            </a:r>
          </a:p>
          <a:p>
            <a:r>
              <a:rPr lang="es-ES" sz="1200" b="1" i="1" u="none" strike="noStrike" kern="1200" baseline="0" dirty="0" smtClean="0">
                <a:solidFill>
                  <a:schemeClr val="tx1"/>
                </a:solidFill>
                <a:latin typeface="+mn-lt"/>
                <a:ea typeface="+mn-ea"/>
                <a:cs typeface="+mn-cs"/>
              </a:rPr>
              <a:t>#</a:t>
            </a:r>
            <a:r>
              <a:rPr lang="es-ES" sz="1200" b="1" i="1" u="none" strike="noStrike" kern="1200" baseline="0" dirty="0" err="1" smtClean="0">
                <a:solidFill>
                  <a:schemeClr val="tx1"/>
                </a:solidFill>
                <a:latin typeface="+mn-lt"/>
                <a:ea typeface="+mn-ea"/>
                <a:cs typeface="+mn-cs"/>
              </a:rPr>
              <a:t>select_option</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seleccionar una opción de entre las que han sido propuestas por el </a:t>
            </a:r>
            <a:r>
              <a:rPr lang="es-ES" sz="1200" b="0" i="0" u="none" strike="noStrike" kern="1200" baseline="0" dirty="0" err="1" smtClean="0">
                <a:solidFill>
                  <a:schemeClr val="tx1"/>
                </a:solidFill>
                <a:latin typeface="+mn-lt"/>
                <a:ea typeface="+mn-ea"/>
                <a:cs typeface="+mn-cs"/>
              </a:rPr>
              <a:t>chatbot</a:t>
            </a:r>
            <a:r>
              <a:rPr lang="es-ES" sz="1200" b="0" i="0" u="none" strike="noStrike" kern="1200" baseline="0" dirty="0" smtClean="0">
                <a:solidFill>
                  <a:schemeClr val="tx1"/>
                </a:solidFill>
                <a:latin typeface="+mn-lt"/>
                <a:ea typeface="+mn-ea"/>
                <a:cs typeface="+mn-cs"/>
              </a:rPr>
              <a:t>. </a:t>
            </a:r>
          </a:p>
          <a:p>
            <a:endParaRPr lang="es-ES" baseline="0" dirty="0" smtClean="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18</a:t>
            </a:fld>
            <a:endParaRPr lang="en-GB"/>
          </a:p>
        </p:txBody>
      </p:sp>
    </p:spTree>
    <p:extLst>
      <p:ext uri="{BB962C8B-B14F-4D97-AF65-F5344CB8AC3E}">
        <p14:creationId xmlns:p14="http://schemas.microsoft.com/office/powerpoint/2010/main" val="34694361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baseline="0" dirty="0" smtClean="0">
                <a:solidFill>
                  <a:schemeClr val="tx1"/>
                </a:solidFill>
                <a:latin typeface="+mn-lt"/>
                <a:ea typeface="+mn-ea"/>
                <a:cs typeface="+mn-cs"/>
              </a:rPr>
              <a:t>En la fase de entrenamiento es necesario proporcionar muchos ejemplos de entradas de usuario, es decir, locuciones con las que creemos que los usuarios se dirigirán al </a:t>
            </a:r>
            <a:r>
              <a:rPr lang="es-ES" sz="1200" b="0" i="0" u="none" strike="noStrike" kern="1200" baseline="0" dirty="0" err="1" smtClean="0">
                <a:solidFill>
                  <a:schemeClr val="tx1"/>
                </a:solidFill>
                <a:latin typeface="+mn-lt"/>
                <a:ea typeface="+mn-ea"/>
                <a:cs typeface="+mn-cs"/>
              </a:rPr>
              <a:t>chatbot</a:t>
            </a:r>
            <a:r>
              <a:rPr lang="es-ES" sz="1200" b="0" i="0" u="none" strike="noStrike" kern="1200" baseline="0" dirty="0" smtClean="0">
                <a:solidFill>
                  <a:schemeClr val="tx1"/>
                </a:solidFill>
                <a:latin typeface="+mn-lt"/>
                <a:ea typeface="+mn-ea"/>
                <a:cs typeface="+mn-cs"/>
              </a:rPr>
              <a:t>, e indicar con qué intenciones se corresponden. </a:t>
            </a:r>
            <a:endParaRPr lang="es-ES" dirty="0" smtClean="0"/>
          </a:p>
          <a:p>
            <a:r>
              <a:rPr lang="es-ES" dirty="0" smtClean="0"/>
              <a:t>En esta imagen se muestra algunos</a:t>
            </a:r>
            <a:r>
              <a:rPr lang="es-ES" baseline="0" dirty="0" smtClean="0"/>
              <a:t> de los ejemplos con los que se ha entrenado la intención #</a:t>
            </a:r>
            <a:r>
              <a:rPr lang="es-ES" baseline="0" dirty="0" err="1" smtClean="0"/>
              <a:t>available_ingredients</a:t>
            </a:r>
            <a:r>
              <a:rPr lang="es-ES" baseline="0" dirty="0" smtClean="0"/>
              <a:t>, que recordemos, se utilizaba para solicitar información sobre los productos del frigorífico.</a:t>
            </a: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19</a:t>
            </a:fld>
            <a:endParaRPr lang="en-GB"/>
          </a:p>
        </p:txBody>
      </p:sp>
    </p:spTree>
    <p:extLst>
      <p:ext uri="{BB962C8B-B14F-4D97-AF65-F5344CB8AC3E}">
        <p14:creationId xmlns:p14="http://schemas.microsoft.com/office/powerpoint/2010/main" val="2965414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Este es el índice que seguiremos durante la presentación</a:t>
            </a: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2</a:t>
            </a:fld>
            <a:endParaRPr lang="en-GB"/>
          </a:p>
        </p:txBody>
      </p:sp>
    </p:spTree>
    <p:extLst>
      <p:ext uri="{BB962C8B-B14F-4D97-AF65-F5344CB8AC3E}">
        <p14:creationId xmlns:p14="http://schemas.microsoft.com/office/powerpoint/2010/main" val="14791437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También</a:t>
            </a:r>
            <a:r>
              <a:rPr lang="es-ES" baseline="0" dirty="0" smtClean="0"/>
              <a:t> hay que definir las entidades que manejará nuestro </a:t>
            </a:r>
            <a:r>
              <a:rPr lang="es-ES" baseline="0" dirty="0" err="1" smtClean="0"/>
              <a:t>chatbot</a:t>
            </a:r>
            <a:r>
              <a:rPr lang="es-ES" baseline="0" dirty="0" smtClean="0"/>
              <a:t>.</a:t>
            </a:r>
          </a:p>
          <a:p>
            <a:r>
              <a:rPr lang="es-ES" dirty="0" smtClean="0"/>
              <a:t>En la imagen </a:t>
            </a:r>
            <a:r>
              <a:rPr lang="es-ES" sz="1200" b="0" i="0" u="none" strike="noStrike" kern="1200" baseline="0" dirty="0" smtClean="0">
                <a:solidFill>
                  <a:schemeClr val="tx1"/>
                </a:solidFill>
                <a:latin typeface="+mn-lt"/>
                <a:ea typeface="+mn-ea"/>
                <a:cs typeface="+mn-cs"/>
              </a:rPr>
              <a:t>se muestra la lista de las entidades utilizadas en el prototipo, junto con algunos de los valores con los que han sido entrenadas.</a:t>
            </a:r>
          </a:p>
          <a:p>
            <a:r>
              <a:rPr lang="es-ES" sz="1200" b="1" i="1" u="none" strike="noStrike" kern="1200" baseline="0" dirty="0" smtClean="0">
                <a:solidFill>
                  <a:schemeClr val="tx1"/>
                </a:solidFill>
                <a:latin typeface="+mn-lt"/>
                <a:ea typeface="+mn-ea"/>
                <a:cs typeface="+mn-cs"/>
              </a:rPr>
              <a:t>@</a:t>
            </a:r>
            <a:r>
              <a:rPr lang="es-ES" sz="1200" b="1" i="1" u="none" strike="noStrike" kern="1200" baseline="0" dirty="0" err="1" smtClean="0">
                <a:solidFill>
                  <a:schemeClr val="tx1"/>
                </a:solidFill>
                <a:latin typeface="+mn-lt"/>
                <a:ea typeface="+mn-ea"/>
                <a:cs typeface="+mn-cs"/>
              </a:rPr>
              <a:t>cuisine_type</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tipo de cocina (mexicana, mediterránea, vegana, etc.). </a:t>
            </a:r>
          </a:p>
          <a:p>
            <a:r>
              <a:rPr lang="es-ES" sz="1200" b="1" i="1" u="none" strike="noStrike" kern="1200" baseline="0" dirty="0" smtClean="0">
                <a:solidFill>
                  <a:schemeClr val="tx1"/>
                </a:solidFill>
                <a:latin typeface="+mn-lt"/>
                <a:ea typeface="+mn-ea"/>
                <a:cs typeface="+mn-cs"/>
              </a:rPr>
              <a:t>@</a:t>
            </a:r>
            <a:r>
              <a:rPr lang="es-ES" sz="1200" b="1" i="1" u="none" strike="noStrike" kern="1200" baseline="0" dirty="0" err="1" smtClean="0">
                <a:solidFill>
                  <a:schemeClr val="tx1"/>
                </a:solidFill>
                <a:latin typeface="+mn-lt"/>
                <a:ea typeface="+mn-ea"/>
                <a:cs typeface="+mn-cs"/>
              </a:rPr>
              <a:t>dish</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nombre del plato para el que se solicita la receta. </a:t>
            </a:r>
          </a:p>
          <a:p>
            <a:r>
              <a:rPr lang="es-ES" sz="1200" b="1" i="1" u="none" strike="noStrike" kern="1200" baseline="0" dirty="0" smtClean="0">
                <a:solidFill>
                  <a:schemeClr val="tx1"/>
                </a:solidFill>
                <a:latin typeface="+mn-lt"/>
                <a:ea typeface="+mn-ea"/>
                <a:cs typeface="+mn-cs"/>
              </a:rPr>
              <a:t>@</a:t>
            </a:r>
            <a:r>
              <a:rPr lang="es-ES" sz="1200" b="1" i="1" u="none" strike="noStrike" kern="1200" baseline="0" dirty="0" err="1" smtClean="0">
                <a:solidFill>
                  <a:schemeClr val="tx1"/>
                </a:solidFill>
                <a:latin typeface="+mn-lt"/>
                <a:ea typeface="+mn-ea"/>
                <a:cs typeface="+mn-cs"/>
              </a:rPr>
              <a:t>ingredients</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ingredientes con los que preparar la receta solicitada. </a:t>
            </a:r>
          </a:p>
          <a:p>
            <a:r>
              <a:rPr lang="es-ES" sz="1200" b="1" i="1" u="none" strike="noStrike" kern="1200" baseline="0" dirty="0" smtClean="0">
                <a:solidFill>
                  <a:schemeClr val="tx1"/>
                </a:solidFill>
                <a:latin typeface="+mn-lt"/>
                <a:ea typeface="+mn-ea"/>
                <a:cs typeface="+mn-cs"/>
              </a:rPr>
              <a:t>@</a:t>
            </a:r>
            <a:r>
              <a:rPr lang="es-ES" sz="1200" b="1" i="1" u="none" strike="noStrike" kern="1200" baseline="0" dirty="0" err="1" smtClean="0">
                <a:solidFill>
                  <a:schemeClr val="tx1"/>
                </a:solidFill>
                <a:latin typeface="+mn-lt"/>
                <a:ea typeface="+mn-ea"/>
                <a:cs typeface="+mn-cs"/>
              </a:rPr>
              <a:t>intolerances</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intolerancias alimenticias proporcionadas por el usuario (celíaco, intolerancia a la lactosa, etc.). </a:t>
            </a:r>
          </a:p>
          <a:p>
            <a:r>
              <a:rPr lang="es-ES" sz="1200" b="1" i="1" u="none" strike="noStrike" kern="1200" baseline="0" dirty="0" smtClean="0">
                <a:solidFill>
                  <a:schemeClr val="tx1"/>
                </a:solidFill>
                <a:latin typeface="+mn-lt"/>
                <a:ea typeface="+mn-ea"/>
                <a:cs typeface="+mn-cs"/>
              </a:rPr>
              <a:t>@</a:t>
            </a:r>
            <a:r>
              <a:rPr lang="es-ES" sz="1200" b="1" i="1" u="none" strike="noStrike" kern="1200" baseline="0" dirty="0" err="1" smtClean="0">
                <a:solidFill>
                  <a:schemeClr val="tx1"/>
                </a:solidFill>
                <a:latin typeface="+mn-lt"/>
                <a:ea typeface="+mn-ea"/>
                <a:cs typeface="+mn-cs"/>
              </a:rPr>
              <a:t>menu_choice</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parte del día en la que se prevé que se consumirá el plato proporcionado. </a:t>
            </a:r>
          </a:p>
          <a:p>
            <a:r>
              <a:rPr lang="es-ES" sz="1200" b="1" i="1" u="none" strike="noStrike" kern="1200" baseline="0" dirty="0" smtClean="0">
                <a:solidFill>
                  <a:schemeClr val="tx1"/>
                </a:solidFill>
                <a:latin typeface="+mn-lt"/>
                <a:ea typeface="+mn-ea"/>
                <a:cs typeface="+mn-cs"/>
              </a:rPr>
              <a:t>@</a:t>
            </a:r>
            <a:r>
              <a:rPr lang="es-ES" sz="1200" b="1" i="1" u="none" strike="noStrike" kern="1200" baseline="0" dirty="0" err="1" smtClean="0">
                <a:solidFill>
                  <a:schemeClr val="tx1"/>
                </a:solidFill>
                <a:latin typeface="+mn-lt"/>
                <a:ea typeface="+mn-ea"/>
                <a:cs typeface="+mn-cs"/>
              </a:rPr>
              <a:t>option</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opción seleccionada por el usuario de entre las 6 opciones proporcionadas. </a:t>
            </a:r>
          </a:p>
          <a:p>
            <a:r>
              <a:rPr lang="es-ES" sz="1200" b="1" i="1" u="none" strike="noStrike" kern="1200" baseline="0" dirty="0" smtClean="0">
                <a:solidFill>
                  <a:schemeClr val="tx1"/>
                </a:solidFill>
                <a:latin typeface="+mn-lt"/>
                <a:ea typeface="+mn-ea"/>
                <a:cs typeface="+mn-cs"/>
              </a:rPr>
              <a:t>@</a:t>
            </a:r>
            <a:r>
              <a:rPr lang="es-ES" sz="1200" b="1" i="1" u="none" strike="noStrike" kern="1200" baseline="0" dirty="0" err="1" smtClean="0">
                <a:solidFill>
                  <a:schemeClr val="tx1"/>
                </a:solidFill>
                <a:latin typeface="+mn-lt"/>
                <a:ea typeface="+mn-ea"/>
                <a:cs typeface="+mn-cs"/>
              </a:rPr>
              <a:t>response_types</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tipo de respuesta proporcionada por el usuario (afirmativa, negativa o indeterminada). </a:t>
            </a:r>
          </a:p>
          <a:p>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20</a:t>
            </a:fld>
            <a:endParaRPr lang="en-GB"/>
          </a:p>
        </p:txBody>
      </p:sp>
    </p:spTree>
    <p:extLst>
      <p:ext uri="{BB962C8B-B14F-4D97-AF65-F5344CB8AC3E}">
        <p14:creationId xmlns:p14="http://schemas.microsoft.com/office/powerpoint/2010/main" val="31111096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Este sería un ejemplo de entrenamiento</a:t>
            </a:r>
            <a:r>
              <a:rPr lang="es-ES" baseline="0" dirty="0" smtClean="0"/>
              <a:t> de la entidad @</a:t>
            </a:r>
            <a:r>
              <a:rPr lang="es-ES" baseline="0" dirty="0" err="1" smtClean="0"/>
              <a:t>intolerances</a:t>
            </a:r>
            <a:r>
              <a:rPr lang="es-ES" baseline="0" dirty="0" smtClean="0"/>
              <a:t>.</a:t>
            </a:r>
          </a:p>
          <a:p>
            <a:r>
              <a:rPr lang="es-ES" baseline="0" dirty="0" smtClean="0"/>
              <a:t>Tenemos algunos de los valores que puede tomar esta entidad, y sus sinónimos.</a:t>
            </a:r>
          </a:p>
          <a:p>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21</a:t>
            </a:fld>
            <a:endParaRPr lang="en-GB"/>
          </a:p>
        </p:txBody>
      </p:sp>
    </p:spTree>
    <p:extLst>
      <p:ext uri="{BB962C8B-B14F-4D97-AF65-F5344CB8AC3E}">
        <p14:creationId xmlns:p14="http://schemas.microsoft.com/office/powerpoint/2010/main" val="4710333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El siguiente paso</a:t>
            </a:r>
            <a:r>
              <a:rPr lang="es-ES" baseline="0" dirty="0" smtClean="0"/>
              <a:t> en nuestra metodología de trabajo fue el diseño del flujo de la conversación para cada una de las intenciones.</a:t>
            </a:r>
          </a:p>
          <a:p>
            <a:r>
              <a:rPr lang="es-ES" baseline="0" dirty="0" smtClean="0"/>
              <a:t>Dependiendo de la intención el flujo será más o menos complejo, el de esta figura es un ejemplo de complejidad intermedio, y corresponde a la intención #</a:t>
            </a:r>
            <a:r>
              <a:rPr lang="es-ES" baseline="0" dirty="0" err="1" smtClean="0"/>
              <a:t>get_recipe</a:t>
            </a:r>
            <a:r>
              <a:rPr lang="es-ES" baseline="0" dirty="0" smtClean="0"/>
              <a:t>, que recordemos, </a:t>
            </a:r>
            <a:r>
              <a:rPr lang="es-ES" sz="1200" b="0" i="0" u="none" strike="noStrike" kern="1200" baseline="0" dirty="0" smtClean="0">
                <a:solidFill>
                  <a:schemeClr val="tx1"/>
                </a:solidFill>
                <a:latin typeface="+mn-lt"/>
                <a:ea typeface="+mn-ea"/>
                <a:cs typeface="+mn-cs"/>
              </a:rPr>
              <a:t>se encargaba de obtener una receta a partir de una foto o a partir del nombre del plato.</a:t>
            </a:r>
          </a:p>
          <a:p>
            <a:r>
              <a:rPr lang="es-ES" sz="1200" b="0" i="0" u="none" strike="noStrike" kern="1200" baseline="0" dirty="0" smtClean="0">
                <a:solidFill>
                  <a:schemeClr val="tx1"/>
                </a:solidFill>
                <a:latin typeface="+mn-lt"/>
                <a:ea typeface="+mn-ea"/>
                <a:cs typeface="+mn-cs"/>
              </a:rPr>
              <a:t>Cuando se detecta la intención en primer lugar se limpian las variables de contexto que intervienen en ella</a:t>
            </a:r>
          </a:p>
          <a:p>
            <a:endParaRPr lang="es-ES" sz="1200" b="0" i="0" u="none" strike="noStrike" kern="1200" baseline="0" dirty="0" smtClean="0">
              <a:solidFill>
                <a:schemeClr val="tx1"/>
              </a:solidFill>
              <a:latin typeface="+mn-lt"/>
              <a:ea typeface="+mn-ea"/>
              <a:cs typeface="+mn-cs"/>
            </a:endParaRPr>
          </a:p>
          <a:p>
            <a:r>
              <a:rPr lang="es-ES" sz="1200" b="0" i="0" u="none" strike="noStrike" kern="1200" baseline="0" dirty="0" smtClean="0">
                <a:solidFill>
                  <a:schemeClr val="tx1"/>
                </a:solidFill>
                <a:latin typeface="+mn-lt"/>
                <a:ea typeface="+mn-ea"/>
                <a:cs typeface="+mn-cs"/>
              </a:rPr>
              <a:t>(explicar brevemente el flujo)</a:t>
            </a:r>
          </a:p>
          <a:p>
            <a:endParaRPr lang="es-ES" sz="1200" b="0" i="0" u="none" strike="noStrike" kern="1200" baseline="0" dirty="0" smtClean="0">
              <a:solidFill>
                <a:schemeClr val="tx1"/>
              </a:solidFill>
              <a:latin typeface="+mn-lt"/>
              <a:ea typeface="+mn-ea"/>
              <a:cs typeface="+mn-cs"/>
            </a:endParaRPr>
          </a:p>
          <a:p>
            <a:r>
              <a:rPr lang="es-ES" sz="1200" b="0" i="0" u="none" strike="noStrike" kern="1200" baseline="0" dirty="0" smtClean="0">
                <a:solidFill>
                  <a:schemeClr val="tx1"/>
                </a:solidFill>
                <a:latin typeface="+mn-lt"/>
                <a:ea typeface="+mn-ea"/>
                <a:cs typeface="+mn-cs"/>
              </a:rPr>
              <a:t>Las funciones en cajas son funciones de la aplicación orquestadora</a:t>
            </a:r>
          </a:p>
          <a:p>
            <a:r>
              <a:rPr lang="es-ES" sz="1200" b="0" i="0" u="none" strike="noStrike" kern="1200" baseline="0" dirty="0" smtClean="0">
                <a:solidFill>
                  <a:schemeClr val="tx1"/>
                </a:solidFill>
                <a:latin typeface="+mn-lt"/>
                <a:ea typeface="+mn-ea"/>
                <a:cs typeface="+mn-cs"/>
              </a:rPr>
              <a:t>Explicar los cambios de variables de estado</a:t>
            </a:r>
          </a:p>
          <a:p>
            <a:r>
              <a:rPr lang="es-ES" sz="1200" b="0" i="0" u="none" strike="noStrike" kern="1200" baseline="0" dirty="0" smtClean="0">
                <a:solidFill>
                  <a:schemeClr val="tx1"/>
                </a:solidFill>
                <a:latin typeface="+mn-lt"/>
                <a:ea typeface="+mn-ea"/>
                <a:cs typeface="+mn-cs"/>
              </a:rPr>
              <a:t>Explicar el contador</a:t>
            </a: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22</a:t>
            </a:fld>
            <a:endParaRPr lang="en-GB"/>
          </a:p>
        </p:txBody>
      </p:sp>
    </p:spTree>
    <p:extLst>
      <p:ext uri="{BB962C8B-B14F-4D97-AF65-F5344CB8AC3E}">
        <p14:creationId xmlns:p14="http://schemas.microsoft.com/office/powerpoint/2010/main" val="26809393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El</a:t>
            </a:r>
            <a:r>
              <a:rPr lang="es-ES" baseline="0" dirty="0" smtClean="0"/>
              <a:t> flujo anterior se traduce en Watson del siguiente modo.</a:t>
            </a: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23</a:t>
            </a:fld>
            <a:endParaRPr lang="en-GB"/>
          </a:p>
        </p:txBody>
      </p:sp>
    </p:spTree>
    <p:extLst>
      <p:ext uri="{BB962C8B-B14F-4D97-AF65-F5344CB8AC3E}">
        <p14:creationId xmlns:p14="http://schemas.microsoft.com/office/powerpoint/2010/main" val="18246593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Y por último la aplicación</a:t>
            </a:r>
            <a:r>
              <a:rPr lang="es-ES" baseline="0" dirty="0" smtClean="0"/>
              <a:t> orquestadora, recordemos que los servicios Watson son </a:t>
            </a:r>
            <a:r>
              <a:rPr lang="es-ES" baseline="0" dirty="0" err="1" smtClean="0"/>
              <a:t>APIs</a:t>
            </a:r>
            <a:r>
              <a:rPr lang="es-ES" baseline="0" dirty="0" smtClean="0"/>
              <a:t> y que siempre deben tener detrás una aplicación que coordine todas las llamadas.</a:t>
            </a:r>
          </a:p>
          <a:p>
            <a:endParaRPr lang="es-ES" baseline="0" dirty="0" smtClean="0"/>
          </a:p>
          <a:p>
            <a:r>
              <a:rPr lang="es-ES" sz="1200" b="0" i="0" u="none" strike="noStrike" kern="1200" baseline="0" dirty="0" smtClean="0">
                <a:solidFill>
                  <a:schemeClr val="tx1"/>
                </a:solidFill>
                <a:latin typeface="+mn-lt"/>
                <a:ea typeface="+mn-ea"/>
                <a:cs typeface="+mn-cs"/>
              </a:rPr>
              <a:t>La aplicación orquestadora se ha implementado en Python, y se ocupa de gestionar el canal de comunicación, las conexiones con las distintas bases de datos (productos y recetas), las peticiones al servicio de reconocimiento de imágenes, así como de intervenir en la conversación y procesar las acciones correspondientes a la funcionalidad solicitada por el usuario.</a:t>
            </a:r>
          </a:p>
          <a:p>
            <a:endParaRPr lang="es-ES" sz="1200" b="0" i="0" u="none" strike="noStrike" kern="1200" baseline="0" dirty="0" smtClean="0">
              <a:solidFill>
                <a:schemeClr val="tx1"/>
              </a:solidFill>
              <a:latin typeface="+mn-lt"/>
              <a:ea typeface="+mn-ea"/>
              <a:cs typeface="+mn-cs"/>
            </a:endParaRPr>
          </a:p>
          <a:p>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24</a:t>
            </a:fld>
            <a:endParaRPr lang="en-GB"/>
          </a:p>
        </p:txBody>
      </p:sp>
    </p:spTree>
    <p:extLst>
      <p:ext uri="{BB962C8B-B14F-4D97-AF65-F5344CB8AC3E}">
        <p14:creationId xmlns:p14="http://schemas.microsoft.com/office/powerpoint/2010/main" val="16388814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25</a:t>
            </a:fld>
            <a:endParaRPr lang="en-GB"/>
          </a:p>
        </p:txBody>
      </p:sp>
    </p:spTree>
    <p:extLst>
      <p:ext uri="{BB962C8B-B14F-4D97-AF65-F5344CB8AC3E}">
        <p14:creationId xmlns:p14="http://schemas.microsoft.com/office/powerpoint/2010/main" val="36674521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Vamos</a:t>
            </a:r>
            <a:r>
              <a:rPr lang="es-ES" baseline="0" dirty="0" smtClean="0"/>
              <a:t> a ver un ejemplo en directo de cómo funciona el prototipo</a:t>
            </a: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27</a:t>
            </a:fld>
            <a:endParaRPr lang="en-GB"/>
          </a:p>
        </p:txBody>
      </p:sp>
    </p:spTree>
    <p:extLst>
      <p:ext uri="{BB962C8B-B14F-4D97-AF65-F5344CB8AC3E}">
        <p14:creationId xmlns:p14="http://schemas.microsoft.com/office/powerpoint/2010/main" val="41087610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Aquí</a:t>
            </a:r>
            <a:r>
              <a:rPr lang="es-ES" baseline="0" dirty="0" smtClean="0"/>
              <a:t> vemos cómo el mensaje de </a:t>
            </a:r>
            <a:r>
              <a:rPr lang="es-ES" baseline="0" dirty="0" err="1" smtClean="0"/>
              <a:t>yumyumbot</a:t>
            </a:r>
            <a:r>
              <a:rPr lang="es-ES" baseline="0" dirty="0" smtClean="0"/>
              <a:t> es diferente en función del contenido del frigorífico</a:t>
            </a: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29</a:t>
            </a:fld>
            <a:endParaRPr lang="en-GB"/>
          </a:p>
        </p:txBody>
      </p:sp>
    </p:spTree>
    <p:extLst>
      <p:ext uri="{BB962C8B-B14F-4D97-AF65-F5344CB8AC3E}">
        <p14:creationId xmlns:p14="http://schemas.microsoft.com/office/powerpoint/2010/main" val="26051627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Aquí vemos como detecta</a:t>
            </a:r>
            <a:r>
              <a:rPr lang="es-ES" baseline="0" dirty="0" smtClean="0"/>
              <a:t> que le falta una entidad y la solicita</a:t>
            </a:r>
          </a:p>
          <a:p>
            <a:r>
              <a:rPr lang="es-ES" baseline="0" dirty="0" smtClean="0"/>
              <a:t>Vemos que reconoce que es </a:t>
            </a:r>
            <a:r>
              <a:rPr lang="es-ES" baseline="0" dirty="0" err="1" smtClean="0"/>
              <a:t>tabbouleh</a:t>
            </a:r>
            <a:r>
              <a:rPr lang="es-ES" baseline="0" dirty="0" smtClean="0"/>
              <a:t> con un score igual a 1 y que una vez detectado proporciona la receta</a:t>
            </a: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30</a:t>
            </a:fld>
            <a:endParaRPr lang="en-GB"/>
          </a:p>
        </p:txBody>
      </p:sp>
    </p:spTree>
    <p:extLst>
      <p:ext uri="{BB962C8B-B14F-4D97-AF65-F5344CB8AC3E}">
        <p14:creationId xmlns:p14="http://schemas.microsoft.com/office/powerpoint/2010/main" val="19043648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Para</a:t>
            </a:r>
            <a:r>
              <a:rPr lang="es-ES" baseline="0" dirty="0" smtClean="0"/>
              <a:t> finalizar realizaremos sobre los resultados obtenidos, las principales enseñanzas adquiridas y un análisis crítico del servicio Watson </a:t>
            </a:r>
            <a:r>
              <a:rPr lang="es-ES" baseline="0" dirty="0" err="1" smtClean="0"/>
              <a:t>Conversation</a:t>
            </a:r>
            <a:r>
              <a:rPr lang="es-ES" baseline="0" dirty="0" smtClean="0"/>
              <a:t>.</a:t>
            </a:r>
            <a:endParaRPr lang="es-ES" dirty="0" smtClean="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31</a:t>
            </a:fld>
            <a:endParaRPr lang="en-GB"/>
          </a:p>
        </p:txBody>
      </p:sp>
    </p:spTree>
    <p:extLst>
      <p:ext uri="{BB962C8B-B14F-4D97-AF65-F5344CB8AC3E}">
        <p14:creationId xmlns:p14="http://schemas.microsoft.com/office/powerpoint/2010/main" val="1064608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pt-BR" sz="1200" b="0" i="0" kern="1200" baseline="0" dirty="0" smtClean="0">
                <a:solidFill>
                  <a:schemeClr val="tx1"/>
                </a:solidFill>
                <a:effectLst/>
                <a:latin typeface="+mn-lt"/>
                <a:ea typeface="+mn-ea"/>
                <a:cs typeface="+mn-cs"/>
              </a:rPr>
              <a:t>H</a:t>
            </a:r>
            <a:r>
              <a:rPr lang="pt-BR" sz="1200" b="0" i="0" kern="1200" dirty="0" smtClean="0">
                <a:solidFill>
                  <a:schemeClr val="tx1"/>
                </a:solidFill>
                <a:effectLst/>
                <a:latin typeface="+mn-lt"/>
                <a:ea typeface="+mn-ea"/>
                <a:cs typeface="+mn-cs"/>
              </a:rPr>
              <a:t>asta </a:t>
            </a:r>
            <a:r>
              <a:rPr lang="pt-BR" sz="1200" b="0" i="0" kern="1200" dirty="0" err="1" smtClean="0">
                <a:solidFill>
                  <a:schemeClr val="tx1"/>
                </a:solidFill>
                <a:effectLst/>
                <a:latin typeface="+mn-lt"/>
                <a:ea typeface="+mn-ea"/>
                <a:cs typeface="+mn-cs"/>
              </a:rPr>
              <a:t>hace</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poco</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lo</a:t>
            </a:r>
            <a:r>
              <a:rPr lang="pt-BR" sz="1200" b="0" i="0" kern="1200" dirty="0" smtClean="0">
                <a:solidFill>
                  <a:schemeClr val="tx1"/>
                </a:solidFill>
                <a:effectLst/>
                <a:latin typeface="+mn-lt"/>
                <a:ea typeface="+mn-ea"/>
                <a:cs typeface="+mn-cs"/>
              </a:rPr>
              <a:t> más </a:t>
            </a:r>
            <a:r>
              <a:rPr lang="pt-BR" sz="1200" b="0" i="0" kern="1200" dirty="0" err="1" smtClean="0">
                <a:solidFill>
                  <a:schemeClr val="tx1"/>
                </a:solidFill>
                <a:effectLst/>
                <a:latin typeface="+mn-lt"/>
                <a:ea typeface="+mn-ea"/>
                <a:cs typeface="+mn-cs"/>
              </a:rPr>
              <a:t>novedoso</a:t>
            </a:r>
            <a:r>
              <a:rPr lang="pt-BR" sz="1200" b="0" i="0" kern="1200" dirty="0" smtClean="0">
                <a:solidFill>
                  <a:schemeClr val="tx1"/>
                </a:solidFill>
                <a:effectLst/>
                <a:latin typeface="+mn-lt"/>
                <a:ea typeface="+mn-ea"/>
                <a:cs typeface="+mn-cs"/>
              </a:rPr>
              <a:t> </a:t>
            </a:r>
            <a:r>
              <a:rPr lang="pt-BR" sz="1200" b="0" i="0" kern="1200" baseline="0" dirty="0" smtClean="0">
                <a:solidFill>
                  <a:schemeClr val="tx1"/>
                </a:solidFill>
                <a:effectLst/>
                <a:latin typeface="+mn-lt"/>
                <a:ea typeface="+mn-ea"/>
                <a:cs typeface="+mn-cs"/>
              </a:rPr>
              <a:t>que </a:t>
            </a:r>
            <a:r>
              <a:rPr lang="pt-BR" sz="1200" b="0" i="0" kern="1200" baseline="0" dirty="0" err="1" smtClean="0">
                <a:solidFill>
                  <a:schemeClr val="tx1"/>
                </a:solidFill>
                <a:effectLst/>
                <a:latin typeface="+mn-lt"/>
                <a:ea typeface="+mn-ea"/>
                <a:cs typeface="+mn-cs"/>
              </a:rPr>
              <a:t>podía</a:t>
            </a:r>
            <a:r>
              <a:rPr lang="pt-BR" sz="1200" b="0" i="0" kern="1200" baseline="0" dirty="0" smtClean="0">
                <a:solidFill>
                  <a:schemeClr val="tx1"/>
                </a:solidFill>
                <a:effectLst/>
                <a:latin typeface="+mn-lt"/>
                <a:ea typeface="+mn-ea"/>
                <a:cs typeface="+mn-cs"/>
              </a:rPr>
              <a:t> </a:t>
            </a:r>
            <a:r>
              <a:rPr lang="pt-BR" sz="1200" b="0" i="0" kern="1200" baseline="0" dirty="0" err="1" smtClean="0">
                <a:solidFill>
                  <a:schemeClr val="tx1"/>
                </a:solidFill>
                <a:effectLst/>
                <a:latin typeface="+mn-lt"/>
                <a:ea typeface="+mn-ea"/>
                <a:cs typeface="+mn-cs"/>
              </a:rPr>
              <a:t>hacer</a:t>
            </a:r>
            <a:r>
              <a:rPr lang="pt-BR" sz="1200" b="0" i="0" kern="1200" baseline="0" dirty="0" smtClean="0">
                <a:solidFill>
                  <a:schemeClr val="tx1"/>
                </a:solidFill>
                <a:effectLst/>
                <a:latin typeface="+mn-lt"/>
                <a:ea typeface="+mn-ea"/>
                <a:cs typeface="+mn-cs"/>
              </a:rPr>
              <a:t> </a:t>
            </a:r>
            <a:r>
              <a:rPr lang="pt-BR" sz="1200" b="0" i="0" kern="1200" baseline="0" dirty="0" err="1" smtClean="0">
                <a:solidFill>
                  <a:schemeClr val="tx1"/>
                </a:solidFill>
                <a:effectLst/>
                <a:latin typeface="+mn-lt"/>
                <a:ea typeface="+mn-ea"/>
                <a:cs typeface="+mn-cs"/>
              </a:rPr>
              <a:t>nuestro</a:t>
            </a:r>
            <a:r>
              <a:rPr lang="pt-BR" sz="1200" b="0" i="0" kern="1200" baseline="0" dirty="0" smtClean="0">
                <a:solidFill>
                  <a:schemeClr val="tx1"/>
                </a:solidFill>
                <a:effectLst/>
                <a:latin typeface="+mn-lt"/>
                <a:ea typeface="+mn-ea"/>
                <a:cs typeface="+mn-cs"/>
              </a:rPr>
              <a:t> frigorífico por </a:t>
            </a:r>
            <a:r>
              <a:rPr lang="pt-BR" sz="1200" b="0" i="0" kern="1200" baseline="0" dirty="0" err="1" smtClean="0">
                <a:solidFill>
                  <a:schemeClr val="tx1"/>
                </a:solidFill>
                <a:effectLst/>
                <a:latin typeface="+mn-lt"/>
                <a:ea typeface="+mn-ea"/>
                <a:cs typeface="+mn-cs"/>
              </a:rPr>
              <a:t>nosotros</a:t>
            </a:r>
            <a:r>
              <a:rPr lang="pt-BR" sz="1200" b="0" i="0" kern="1200" baseline="0" dirty="0" smtClean="0">
                <a:solidFill>
                  <a:schemeClr val="tx1"/>
                </a:solidFill>
                <a:effectLst/>
                <a:latin typeface="+mn-lt"/>
                <a:ea typeface="+mn-ea"/>
                <a:cs typeface="+mn-cs"/>
              </a:rPr>
              <a:t> era dispensar </a:t>
            </a:r>
            <a:r>
              <a:rPr lang="pt-BR" sz="1200" b="0" i="0" kern="1200" baseline="0" dirty="0" err="1" smtClean="0">
                <a:solidFill>
                  <a:schemeClr val="tx1"/>
                </a:solidFill>
                <a:effectLst/>
                <a:latin typeface="+mn-lt"/>
                <a:ea typeface="+mn-ea"/>
                <a:cs typeface="+mn-cs"/>
              </a:rPr>
              <a:t>hielo</a:t>
            </a:r>
            <a:r>
              <a:rPr lang="pt-BR" sz="1200" b="0" i="0" kern="1200" baseline="0" dirty="0" smtClean="0">
                <a:solidFill>
                  <a:schemeClr val="tx1"/>
                </a:solidFill>
                <a:effectLst/>
                <a:latin typeface="+mn-lt"/>
                <a:ea typeface="+mn-ea"/>
                <a:cs typeface="+mn-cs"/>
              </a:rPr>
              <a:t> y agua </a:t>
            </a:r>
            <a:r>
              <a:rPr lang="pt-BR" sz="1200" b="0" i="0" kern="1200" baseline="0" dirty="0" err="1" smtClean="0">
                <a:solidFill>
                  <a:schemeClr val="tx1"/>
                </a:solidFill>
                <a:effectLst/>
                <a:latin typeface="+mn-lt"/>
                <a:ea typeface="+mn-ea"/>
                <a:cs typeface="+mn-cs"/>
              </a:rPr>
              <a:t>fría</a:t>
            </a:r>
            <a:r>
              <a:rPr lang="pt-BR" sz="1200" b="0" i="0" kern="1200" baseline="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smtClean="0">
                <a:solidFill>
                  <a:schemeClr val="tx1"/>
                </a:solidFill>
                <a:effectLst/>
                <a:latin typeface="+mn-lt"/>
                <a:ea typeface="+mn-ea"/>
                <a:cs typeface="+mn-cs"/>
              </a:rPr>
              <a:t>Es</a:t>
            </a:r>
            <a:r>
              <a:rPr lang="pt-BR" sz="1200" b="0" i="0" kern="1200" baseline="0" dirty="0" smtClean="0">
                <a:solidFill>
                  <a:schemeClr val="tx1"/>
                </a:solidFill>
                <a:effectLst/>
                <a:latin typeface="+mn-lt"/>
                <a:ea typeface="+mn-ea"/>
                <a:cs typeface="+mn-cs"/>
              </a:rPr>
              <a:t> por </a:t>
            </a:r>
            <a:r>
              <a:rPr lang="pt-BR" sz="1200" b="0" i="0" kern="1200" baseline="0" dirty="0" err="1" smtClean="0">
                <a:solidFill>
                  <a:schemeClr val="tx1"/>
                </a:solidFill>
                <a:effectLst/>
                <a:latin typeface="+mn-lt"/>
                <a:ea typeface="+mn-ea"/>
                <a:cs typeface="+mn-cs"/>
              </a:rPr>
              <a:t>ello</a:t>
            </a:r>
            <a:r>
              <a:rPr lang="pt-BR" sz="1200" b="0" i="0" kern="1200" baseline="0" dirty="0" smtClean="0">
                <a:solidFill>
                  <a:schemeClr val="tx1"/>
                </a:solidFill>
                <a:effectLst/>
                <a:latin typeface="+mn-lt"/>
                <a:ea typeface="+mn-ea"/>
                <a:cs typeface="+mn-cs"/>
              </a:rPr>
              <a:t> que s</a:t>
            </a:r>
            <a:r>
              <a:rPr lang="pt-BR" sz="1200" b="0" i="0" kern="1200" dirty="0" smtClean="0">
                <a:solidFill>
                  <a:schemeClr val="tx1"/>
                </a:solidFill>
                <a:effectLst/>
                <a:latin typeface="+mn-lt"/>
                <a:ea typeface="+mn-ea"/>
                <a:cs typeface="+mn-cs"/>
              </a:rPr>
              <a:t>i pensamos </a:t>
            </a:r>
            <a:r>
              <a:rPr lang="pt-BR" sz="1200" b="0" i="0" kern="1200" dirty="0" err="1" smtClean="0">
                <a:solidFill>
                  <a:schemeClr val="tx1"/>
                </a:solidFill>
                <a:effectLst/>
                <a:latin typeface="+mn-lt"/>
                <a:ea typeface="+mn-ea"/>
                <a:cs typeface="+mn-cs"/>
              </a:rPr>
              <a:t>en</a:t>
            </a:r>
            <a:r>
              <a:rPr lang="pt-BR" sz="1200" b="0" i="0" kern="1200" baseline="0" dirty="0" smtClean="0">
                <a:solidFill>
                  <a:schemeClr val="tx1"/>
                </a:solidFill>
                <a:effectLst/>
                <a:latin typeface="+mn-lt"/>
                <a:ea typeface="+mn-ea"/>
                <a:cs typeface="+mn-cs"/>
              </a:rPr>
              <a:t> los </a:t>
            </a:r>
            <a:r>
              <a:rPr lang="pt-BR" sz="1200" b="0" i="0" kern="1200" baseline="0" dirty="0" err="1" smtClean="0">
                <a:solidFill>
                  <a:schemeClr val="tx1"/>
                </a:solidFill>
                <a:effectLst/>
                <a:latin typeface="+mn-lt"/>
                <a:ea typeface="+mn-ea"/>
                <a:cs typeface="+mn-cs"/>
              </a:rPr>
              <a:t>electrodoméstricos</a:t>
            </a:r>
            <a:r>
              <a:rPr lang="pt-BR" sz="1200" b="0" i="0" kern="1200" baseline="0" dirty="0" smtClean="0">
                <a:solidFill>
                  <a:schemeClr val="tx1"/>
                </a:solidFill>
                <a:effectLst/>
                <a:latin typeface="+mn-lt"/>
                <a:ea typeface="+mn-ea"/>
                <a:cs typeface="+mn-cs"/>
              </a:rPr>
              <a:t> de </a:t>
            </a:r>
            <a:r>
              <a:rPr lang="pt-BR" sz="1200" b="0" i="0" kern="1200" baseline="0" dirty="0" err="1" smtClean="0">
                <a:solidFill>
                  <a:schemeClr val="tx1"/>
                </a:solidFill>
                <a:effectLst/>
                <a:latin typeface="+mn-lt"/>
                <a:ea typeface="+mn-ea"/>
                <a:cs typeface="+mn-cs"/>
              </a:rPr>
              <a:t>nuestro</a:t>
            </a:r>
            <a:r>
              <a:rPr lang="pt-BR" sz="1200" b="0" i="0" kern="1200" baseline="0" dirty="0" smtClean="0">
                <a:solidFill>
                  <a:schemeClr val="tx1"/>
                </a:solidFill>
                <a:effectLst/>
                <a:latin typeface="+mn-lt"/>
                <a:ea typeface="+mn-ea"/>
                <a:cs typeface="+mn-cs"/>
              </a:rPr>
              <a:t> </a:t>
            </a:r>
            <a:r>
              <a:rPr lang="pt-BR" sz="1200" b="0" i="0" kern="1200" baseline="0" dirty="0" err="1" smtClean="0">
                <a:solidFill>
                  <a:schemeClr val="tx1"/>
                </a:solidFill>
                <a:effectLst/>
                <a:latin typeface="+mn-lt"/>
                <a:ea typeface="+mn-ea"/>
                <a:cs typeface="+mn-cs"/>
              </a:rPr>
              <a:t>hogar</a:t>
            </a:r>
            <a:r>
              <a:rPr lang="pt-BR" sz="1200" b="0" i="0" kern="1200" baseline="0" dirty="0" smtClean="0">
                <a:solidFill>
                  <a:schemeClr val="tx1"/>
                </a:solidFill>
                <a:effectLst/>
                <a:latin typeface="+mn-lt"/>
                <a:ea typeface="+mn-ea"/>
                <a:cs typeface="+mn-cs"/>
              </a:rPr>
              <a:t>, los frigoríficos no </a:t>
            </a:r>
            <a:r>
              <a:rPr lang="pt-BR" sz="1200" b="0" i="0" kern="1200" baseline="0" dirty="0" err="1" smtClean="0">
                <a:solidFill>
                  <a:schemeClr val="tx1"/>
                </a:solidFill>
                <a:effectLst/>
                <a:latin typeface="+mn-lt"/>
                <a:ea typeface="+mn-ea"/>
                <a:cs typeface="+mn-cs"/>
              </a:rPr>
              <a:t>son</a:t>
            </a:r>
            <a:r>
              <a:rPr lang="pt-BR" sz="1200" b="0" i="0" kern="1200" baseline="0" dirty="0" smtClean="0">
                <a:solidFill>
                  <a:schemeClr val="tx1"/>
                </a:solidFill>
                <a:effectLst/>
                <a:latin typeface="+mn-lt"/>
                <a:ea typeface="+mn-ea"/>
                <a:cs typeface="+mn-cs"/>
              </a:rPr>
              <a:t> los más </a:t>
            </a:r>
            <a:r>
              <a:rPr lang="pt-BR" sz="1200" b="0" i="0" kern="1200" baseline="0" dirty="0" err="1" smtClean="0">
                <a:solidFill>
                  <a:schemeClr val="tx1"/>
                </a:solidFill>
                <a:effectLst/>
                <a:latin typeface="+mn-lt"/>
                <a:ea typeface="+mn-ea"/>
                <a:cs typeface="+mn-cs"/>
              </a:rPr>
              <a:t>llamativos</a:t>
            </a:r>
            <a:r>
              <a:rPr lang="pt-BR" sz="1200" b="0" i="0" kern="1200" baseline="0" dirty="0" smtClean="0">
                <a:solidFill>
                  <a:schemeClr val="tx1"/>
                </a:solidFill>
                <a:effectLst/>
                <a:latin typeface="+mn-lt"/>
                <a:ea typeface="+mn-ea"/>
                <a:cs typeface="+mn-cs"/>
              </a:rPr>
              <a:t> </a:t>
            </a:r>
            <a:r>
              <a:rPr lang="pt-BR" sz="1200" b="0" i="0" kern="1200" baseline="0" dirty="0" err="1" smtClean="0">
                <a:solidFill>
                  <a:schemeClr val="tx1"/>
                </a:solidFill>
                <a:effectLst/>
                <a:latin typeface="+mn-lt"/>
                <a:ea typeface="+mn-ea"/>
                <a:cs typeface="+mn-cs"/>
              </a:rPr>
              <a:t>tecnológicamente</a:t>
            </a:r>
            <a:r>
              <a:rPr lang="pt-BR" sz="1200" b="0" i="0" kern="1200" baseline="0" dirty="0" smtClean="0">
                <a:solidFill>
                  <a:schemeClr val="tx1"/>
                </a:solidFill>
                <a:effectLst/>
                <a:latin typeface="+mn-lt"/>
                <a:ea typeface="+mn-ea"/>
                <a:cs typeface="+mn-cs"/>
              </a:rPr>
              <a:t>, pero </a:t>
            </a:r>
            <a:r>
              <a:rPr lang="pt-BR" sz="1200" b="0" i="0" kern="1200" baseline="0" dirty="0" err="1" smtClean="0">
                <a:solidFill>
                  <a:schemeClr val="tx1"/>
                </a:solidFill>
                <a:effectLst/>
                <a:latin typeface="+mn-lt"/>
                <a:ea typeface="+mn-ea"/>
                <a:cs typeface="+mn-cs"/>
              </a:rPr>
              <a:t>esto</a:t>
            </a:r>
            <a:r>
              <a:rPr lang="pt-BR" sz="1200" b="0" i="0" kern="1200" baseline="0" dirty="0" smtClean="0">
                <a:solidFill>
                  <a:schemeClr val="tx1"/>
                </a:solidFill>
                <a:effectLst/>
                <a:latin typeface="+mn-lt"/>
                <a:ea typeface="+mn-ea"/>
                <a:cs typeface="+mn-cs"/>
              </a:rPr>
              <a:t> está cambiando.</a:t>
            </a:r>
          </a:p>
          <a:p>
            <a:r>
              <a:rPr lang="es-ES" sz="1200" b="0" i="0" kern="1200" dirty="0" smtClean="0">
                <a:solidFill>
                  <a:schemeClr val="tx1"/>
                </a:solidFill>
                <a:effectLst/>
                <a:latin typeface="+mn-lt"/>
                <a:ea typeface="+mn-ea"/>
                <a:cs typeface="+mn-cs"/>
              </a:rPr>
              <a:t>Si</a:t>
            </a:r>
            <a:r>
              <a:rPr lang="es-ES" sz="1200" b="0" i="0" kern="1200" baseline="0" dirty="0" smtClean="0">
                <a:solidFill>
                  <a:schemeClr val="tx1"/>
                </a:solidFill>
                <a:effectLst/>
                <a:latin typeface="+mn-lt"/>
                <a:ea typeface="+mn-ea"/>
                <a:cs typeface="+mn-cs"/>
              </a:rPr>
              <a:t> echamos un vistazo a las últimas innovaciones de S</a:t>
            </a:r>
            <a:r>
              <a:rPr lang="es-ES" sz="1200" b="0" i="0" kern="1200" dirty="0" smtClean="0">
                <a:solidFill>
                  <a:schemeClr val="tx1"/>
                </a:solidFill>
                <a:effectLst/>
                <a:latin typeface="+mn-lt"/>
                <a:ea typeface="+mn-ea"/>
                <a:cs typeface="+mn-cs"/>
              </a:rPr>
              <a:t>amsung, LG o Whirlpool</a:t>
            </a:r>
            <a:r>
              <a:rPr lang="es-ES" sz="1200" b="0" i="0" kern="1200" baseline="0" dirty="0" smtClean="0">
                <a:solidFill>
                  <a:schemeClr val="tx1"/>
                </a:solidFill>
                <a:effectLst/>
                <a:latin typeface="+mn-lt"/>
                <a:ea typeface="+mn-ea"/>
                <a:cs typeface="+mn-cs"/>
              </a:rPr>
              <a:t> o </a:t>
            </a:r>
            <a:r>
              <a:rPr lang="es-ES" sz="1200" b="0" i="0" kern="1200" baseline="0" dirty="0" err="1" smtClean="0">
                <a:solidFill>
                  <a:schemeClr val="tx1"/>
                </a:solidFill>
                <a:effectLst/>
                <a:latin typeface="+mn-lt"/>
                <a:ea typeface="+mn-ea"/>
                <a:cs typeface="+mn-cs"/>
              </a:rPr>
              <a:t>Liebherr</a:t>
            </a:r>
            <a:r>
              <a:rPr lang="es-ES" sz="1200" b="0" i="0" kern="1200" dirty="0" smtClean="0">
                <a:solidFill>
                  <a:schemeClr val="tx1"/>
                </a:solidFill>
                <a:effectLst/>
                <a:latin typeface="+mn-lt"/>
                <a:ea typeface="+mn-ea"/>
                <a:cs typeface="+mn-cs"/>
              </a:rPr>
              <a:t> la</a:t>
            </a:r>
            <a:r>
              <a:rPr lang="es-ES" sz="1200" b="0" i="0" kern="1200" baseline="0" dirty="0" smtClean="0">
                <a:solidFill>
                  <a:schemeClr val="tx1"/>
                </a:solidFill>
                <a:effectLst/>
                <a:latin typeface="+mn-lt"/>
                <a:ea typeface="+mn-ea"/>
                <a:cs typeface="+mn-cs"/>
              </a:rPr>
              <a:t> tendencia es diferente, las grandes marcas están apostando por la creación de frigoríficos inteligentes, integrando en sus diseños la inteligencia artificial.</a:t>
            </a:r>
          </a:p>
          <a:p>
            <a:r>
              <a:rPr lang="es-ES" sz="1200" b="0" i="0" kern="1200" baseline="0" dirty="0" smtClean="0">
                <a:solidFill>
                  <a:schemeClr val="tx1"/>
                </a:solidFill>
                <a:effectLst/>
                <a:latin typeface="+mn-lt"/>
                <a:ea typeface="+mn-ea"/>
                <a:cs typeface="+mn-cs"/>
              </a:rPr>
              <a:t>Frigoríficos que incorporan </a:t>
            </a:r>
            <a:r>
              <a:rPr lang="pt-BR" sz="1200" b="0" i="0" kern="1200" dirty="0" err="1" smtClean="0">
                <a:solidFill>
                  <a:schemeClr val="tx1"/>
                </a:solidFill>
                <a:effectLst/>
                <a:latin typeface="+mn-lt"/>
                <a:ea typeface="+mn-ea"/>
                <a:cs typeface="+mn-cs"/>
              </a:rPr>
              <a:t>cámaras</a:t>
            </a:r>
            <a:r>
              <a:rPr lang="pt-BR" sz="1200" b="0" i="0" kern="1200" dirty="0" smtClean="0">
                <a:solidFill>
                  <a:schemeClr val="tx1"/>
                </a:solidFill>
                <a:effectLst/>
                <a:latin typeface="+mn-lt"/>
                <a:ea typeface="+mn-ea"/>
                <a:cs typeface="+mn-cs"/>
              </a:rPr>
              <a:t> y sensores</a:t>
            </a:r>
            <a:r>
              <a:rPr lang="pt-BR" sz="1200" b="0" i="0" kern="1200" baseline="0" dirty="0" smtClean="0">
                <a:solidFill>
                  <a:schemeClr val="tx1"/>
                </a:solidFill>
                <a:effectLst/>
                <a:latin typeface="+mn-lt"/>
                <a:ea typeface="+mn-ea"/>
                <a:cs typeface="+mn-cs"/>
              </a:rPr>
              <a:t>, </a:t>
            </a:r>
            <a:r>
              <a:rPr lang="pt-BR" sz="1200" b="0" i="0" kern="1200" baseline="0" dirty="0" err="1" smtClean="0">
                <a:solidFill>
                  <a:schemeClr val="tx1"/>
                </a:solidFill>
                <a:effectLst/>
                <a:latin typeface="+mn-lt"/>
                <a:ea typeface="+mn-ea"/>
                <a:cs typeface="+mn-cs"/>
              </a:rPr>
              <a:t>pantallas</a:t>
            </a:r>
            <a:r>
              <a:rPr lang="pt-BR" sz="1200" b="0" i="0" kern="1200" baseline="0" dirty="0" smtClean="0">
                <a:solidFill>
                  <a:schemeClr val="tx1"/>
                </a:solidFill>
                <a:effectLst/>
                <a:latin typeface="+mn-lt"/>
                <a:ea typeface="+mn-ea"/>
                <a:cs typeface="+mn-cs"/>
              </a:rPr>
              <a:t> </a:t>
            </a:r>
            <a:r>
              <a:rPr lang="pt-BR" sz="1200" b="0" i="0" kern="1200" baseline="0" dirty="0" err="1" smtClean="0">
                <a:solidFill>
                  <a:schemeClr val="tx1"/>
                </a:solidFill>
                <a:effectLst/>
                <a:latin typeface="+mn-lt"/>
                <a:ea typeface="+mn-ea"/>
                <a:cs typeface="+mn-cs"/>
              </a:rPr>
              <a:t>táctiles</a:t>
            </a:r>
            <a:r>
              <a:rPr lang="pt-BR" sz="1200" b="0" i="0" kern="1200" baseline="0" dirty="0" smtClean="0">
                <a:solidFill>
                  <a:schemeClr val="tx1"/>
                </a:solidFill>
                <a:effectLst/>
                <a:latin typeface="+mn-lt"/>
                <a:ea typeface="+mn-ea"/>
                <a:cs typeface="+mn-cs"/>
              </a:rPr>
              <a:t>, </a:t>
            </a:r>
            <a:r>
              <a:rPr lang="pt-BR" sz="1200" b="0" i="0" kern="1200" baseline="0" dirty="0" err="1" smtClean="0">
                <a:solidFill>
                  <a:schemeClr val="tx1"/>
                </a:solidFill>
                <a:effectLst/>
                <a:latin typeface="+mn-lt"/>
                <a:ea typeface="+mn-ea"/>
                <a:cs typeface="+mn-cs"/>
              </a:rPr>
              <a:t>altavoces</a:t>
            </a:r>
            <a:r>
              <a:rPr lang="pt-BR" sz="1200" b="0" i="0" kern="1200" baseline="0" dirty="0" smtClean="0">
                <a:solidFill>
                  <a:schemeClr val="tx1"/>
                </a:solidFill>
                <a:effectLst/>
                <a:latin typeface="+mn-lt"/>
                <a:ea typeface="+mn-ea"/>
                <a:cs typeface="+mn-cs"/>
              </a:rPr>
              <a:t>, se </a:t>
            </a:r>
            <a:r>
              <a:rPr lang="pt-BR" sz="1200" b="0" i="0" kern="1200" baseline="0" dirty="0" err="1" smtClean="0">
                <a:solidFill>
                  <a:schemeClr val="tx1"/>
                </a:solidFill>
                <a:effectLst/>
                <a:latin typeface="+mn-lt"/>
                <a:ea typeface="+mn-ea"/>
                <a:cs typeface="+mn-cs"/>
              </a:rPr>
              <a:t>conectan</a:t>
            </a:r>
            <a:r>
              <a:rPr lang="pt-BR" sz="1200" b="0" i="0" kern="1200" baseline="0" dirty="0" smtClean="0">
                <a:solidFill>
                  <a:schemeClr val="tx1"/>
                </a:solidFill>
                <a:effectLst/>
                <a:latin typeface="+mn-lt"/>
                <a:ea typeface="+mn-ea"/>
                <a:cs typeface="+mn-cs"/>
              </a:rPr>
              <a:t> a internet... </a:t>
            </a:r>
            <a:r>
              <a:rPr lang="pt-BR" sz="1200" b="0" i="0" kern="1200" baseline="0" dirty="0" err="1" smtClean="0">
                <a:solidFill>
                  <a:schemeClr val="tx1"/>
                </a:solidFill>
                <a:effectLst/>
                <a:latin typeface="+mn-lt"/>
                <a:ea typeface="+mn-ea"/>
                <a:cs typeface="+mn-cs"/>
              </a:rPr>
              <a:t>Añaden</a:t>
            </a:r>
            <a:r>
              <a:rPr lang="pt-BR" sz="1200" b="0" i="0" kern="1200" baseline="0" dirty="0" smtClean="0">
                <a:solidFill>
                  <a:schemeClr val="tx1"/>
                </a:solidFill>
                <a:effectLst/>
                <a:latin typeface="+mn-lt"/>
                <a:ea typeface="+mn-ea"/>
                <a:cs typeface="+mn-cs"/>
              </a:rPr>
              <a:t> </a:t>
            </a:r>
            <a:r>
              <a:rPr lang="pt-BR" sz="1200" b="0" i="0" kern="1200" baseline="0" dirty="0" err="1" smtClean="0">
                <a:solidFill>
                  <a:schemeClr val="tx1"/>
                </a:solidFill>
                <a:effectLst/>
                <a:latin typeface="+mn-lt"/>
                <a:ea typeface="+mn-ea"/>
                <a:cs typeface="+mn-cs"/>
              </a:rPr>
              <a:t>nuevas</a:t>
            </a:r>
            <a:r>
              <a:rPr lang="pt-BR" sz="1200" b="0" i="0" kern="1200" baseline="0" dirty="0" smtClean="0">
                <a:solidFill>
                  <a:schemeClr val="tx1"/>
                </a:solidFill>
                <a:effectLst/>
                <a:latin typeface="+mn-lt"/>
                <a:ea typeface="+mn-ea"/>
                <a:cs typeface="+mn-cs"/>
              </a:rPr>
              <a:t> funcionalidades como </a:t>
            </a:r>
            <a:r>
              <a:rPr lang="pt-BR" sz="1200" b="0" i="0" kern="1200" baseline="0" dirty="0" err="1" smtClean="0">
                <a:solidFill>
                  <a:schemeClr val="tx1"/>
                </a:solidFill>
                <a:effectLst/>
                <a:latin typeface="+mn-lt"/>
                <a:ea typeface="+mn-ea"/>
                <a:cs typeface="+mn-cs"/>
              </a:rPr>
              <a:t>el</a:t>
            </a:r>
            <a:r>
              <a:rPr lang="pt-BR" sz="1200" b="0" i="0" kern="1200" baseline="0" dirty="0" smtClean="0">
                <a:solidFill>
                  <a:schemeClr val="tx1"/>
                </a:solidFill>
                <a:effectLst/>
                <a:latin typeface="+mn-lt"/>
                <a:ea typeface="+mn-ea"/>
                <a:cs typeface="+mn-cs"/>
              </a:rPr>
              <a:t> ajuste temperatura em remoto, </a:t>
            </a:r>
            <a:r>
              <a:rPr lang="pt-BR" sz="1200" b="0" i="0" kern="1200" baseline="0" dirty="0" err="1" smtClean="0">
                <a:solidFill>
                  <a:schemeClr val="tx1"/>
                </a:solidFill>
                <a:effectLst/>
                <a:latin typeface="+mn-lt"/>
                <a:ea typeface="+mn-ea"/>
                <a:cs typeface="+mn-cs"/>
              </a:rPr>
              <a:t>configuración</a:t>
            </a:r>
            <a:r>
              <a:rPr lang="pt-BR" sz="1200" b="0" i="0" kern="1200" baseline="0" dirty="0" smtClean="0">
                <a:solidFill>
                  <a:schemeClr val="tx1"/>
                </a:solidFill>
                <a:effectLst/>
                <a:latin typeface="+mn-lt"/>
                <a:ea typeface="+mn-ea"/>
                <a:cs typeface="+mn-cs"/>
              </a:rPr>
              <a:t> de alertas, </a:t>
            </a:r>
            <a:r>
              <a:rPr lang="pt-BR" sz="1200" b="0" i="0" kern="1200" baseline="0" dirty="0" err="1" smtClean="0">
                <a:solidFill>
                  <a:schemeClr val="tx1"/>
                </a:solidFill>
                <a:effectLst/>
                <a:latin typeface="+mn-lt"/>
                <a:ea typeface="+mn-ea"/>
                <a:cs typeface="+mn-cs"/>
              </a:rPr>
              <a:t>sincronización</a:t>
            </a:r>
            <a:r>
              <a:rPr lang="pt-BR" sz="1200" b="0" i="0" kern="1200" baseline="0" dirty="0" smtClean="0">
                <a:solidFill>
                  <a:schemeClr val="tx1"/>
                </a:solidFill>
                <a:effectLst/>
                <a:latin typeface="+mn-lt"/>
                <a:ea typeface="+mn-ea"/>
                <a:cs typeface="+mn-cs"/>
              </a:rPr>
              <a:t> de </a:t>
            </a:r>
            <a:r>
              <a:rPr lang="pt-BR" sz="1200" b="0" i="0" kern="1200" baseline="0" dirty="0" err="1" smtClean="0">
                <a:solidFill>
                  <a:schemeClr val="tx1"/>
                </a:solidFill>
                <a:effectLst/>
                <a:latin typeface="+mn-lt"/>
                <a:ea typeface="+mn-ea"/>
                <a:cs typeface="+mn-cs"/>
              </a:rPr>
              <a:t>calendario</a:t>
            </a:r>
            <a:r>
              <a:rPr lang="pt-BR" sz="1200" b="0" i="0" kern="1200" baseline="0" dirty="0" smtClean="0">
                <a:solidFill>
                  <a:schemeClr val="tx1"/>
                </a:solidFill>
                <a:effectLst/>
                <a:latin typeface="+mn-lt"/>
                <a:ea typeface="+mn-ea"/>
                <a:cs typeface="+mn-cs"/>
              </a:rPr>
              <a:t>, etiquetado de alimentos, comandos de voz, y </a:t>
            </a:r>
            <a:r>
              <a:rPr lang="pt-BR" sz="1200" b="0" i="0" kern="1200" baseline="0" dirty="0" err="1" smtClean="0">
                <a:solidFill>
                  <a:schemeClr val="tx1"/>
                </a:solidFill>
                <a:effectLst/>
                <a:latin typeface="+mn-lt"/>
                <a:ea typeface="+mn-ea"/>
                <a:cs typeface="+mn-cs"/>
              </a:rPr>
              <a:t>mucho</a:t>
            </a:r>
            <a:r>
              <a:rPr lang="pt-BR" sz="1200" b="0" i="0" kern="1200" baseline="0" dirty="0" smtClean="0">
                <a:solidFill>
                  <a:schemeClr val="tx1"/>
                </a:solidFill>
                <a:effectLst/>
                <a:latin typeface="+mn-lt"/>
                <a:ea typeface="+mn-ea"/>
                <a:cs typeface="+mn-cs"/>
              </a:rPr>
              <a:t> más.</a:t>
            </a:r>
            <a:endParaRPr lang="es-ES" sz="1200" b="0" i="0" kern="1200" dirty="0" smtClean="0">
              <a:solidFill>
                <a:schemeClr val="tx1"/>
              </a:solidFill>
              <a:effectLst/>
              <a:latin typeface="+mn-lt"/>
              <a:ea typeface="+mn-ea"/>
              <a:cs typeface="+mn-cs"/>
            </a:endParaRPr>
          </a:p>
          <a:p>
            <a:endParaRPr lang="es-ES" sz="1200" b="0" i="0" kern="1200" dirty="0" smtClean="0">
              <a:solidFill>
                <a:schemeClr val="tx1"/>
              </a:solidFill>
              <a:effectLst/>
              <a:latin typeface="+mn-lt"/>
              <a:ea typeface="+mn-ea"/>
              <a:cs typeface="+mn-cs"/>
            </a:endParaRPr>
          </a:p>
          <a:p>
            <a:r>
              <a:rPr lang="es-ES" sz="1200" b="0" i="0" kern="1200" dirty="0" smtClean="0">
                <a:solidFill>
                  <a:schemeClr val="tx1"/>
                </a:solidFill>
                <a:effectLst/>
                <a:latin typeface="+mn-lt"/>
                <a:ea typeface="+mn-ea"/>
                <a:cs typeface="+mn-cs"/>
              </a:rPr>
              <a:t>Samsung,</a:t>
            </a:r>
            <a:r>
              <a:rPr lang="es-ES" sz="1200" b="0" i="0" kern="1200" baseline="0" dirty="0" smtClean="0">
                <a:solidFill>
                  <a:schemeClr val="tx1"/>
                </a:solidFill>
                <a:effectLst/>
                <a:latin typeface="+mn-lt"/>
                <a:ea typeface="+mn-ea"/>
                <a:cs typeface="+mn-cs"/>
              </a:rPr>
              <a:t> por ejemplo, e</a:t>
            </a:r>
            <a:r>
              <a:rPr lang="es-ES" sz="1200" b="0" i="0" kern="1200" dirty="0" smtClean="0">
                <a:solidFill>
                  <a:schemeClr val="tx1"/>
                </a:solidFill>
                <a:effectLst/>
                <a:latin typeface="+mn-lt"/>
                <a:ea typeface="+mn-ea"/>
                <a:cs typeface="+mn-cs"/>
              </a:rPr>
              <a:t>stá trabajando con </a:t>
            </a:r>
            <a:r>
              <a:rPr lang="es-ES" sz="1200" b="0" i="0" kern="1200" dirty="0" err="1" smtClean="0">
                <a:solidFill>
                  <a:schemeClr val="tx1"/>
                </a:solidFill>
                <a:effectLst/>
                <a:latin typeface="+mn-lt"/>
                <a:ea typeface="+mn-ea"/>
                <a:cs typeface="+mn-cs"/>
              </a:rPr>
              <a:t>Spotify</a:t>
            </a:r>
            <a:r>
              <a:rPr lang="es-ES" sz="1200" b="0" i="0" kern="1200" dirty="0" smtClean="0">
                <a:solidFill>
                  <a:schemeClr val="tx1"/>
                </a:solidFill>
                <a:effectLst/>
                <a:latin typeface="+mn-lt"/>
                <a:ea typeface="+mn-ea"/>
                <a:cs typeface="+mn-cs"/>
              </a:rPr>
              <a:t>, </a:t>
            </a:r>
            <a:r>
              <a:rPr lang="es-ES" sz="1200" b="0" i="0" kern="1200" dirty="0" err="1" smtClean="0">
                <a:solidFill>
                  <a:schemeClr val="tx1"/>
                </a:solidFill>
                <a:effectLst/>
                <a:latin typeface="+mn-lt"/>
                <a:ea typeface="+mn-ea"/>
                <a:cs typeface="+mn-cs"/>
              </a:rPr>
              <a:t>LiDL</a:t>
            </a:r>
            <a:r>
              <a:rPr lang="es-ES" sz="1200" b="0" i="0" kern="1200" dirty="0" smtClean="0">
                <a:solidFill>
                  <a:schemeClr val="tx1"/>
                </a:solidFill>
                <a:effectLst/>
                <a:latin typeface="+mn-lt"/>
                <a:ea typeface="+mn-ea"/>
                <a:cs typeface="+mn-cs"/>
              </a:rPr>
              <a:t> y otras empresas para crear aplicaciones y funciones diferentes para sus neveras.</a:t>
            </a:r>
          </a:p>
          <a:p>
            <a:endParaRPr lang="es-ES" sz="1200" b="0" i="0" kern="1200" baseline="0" dirty="0" smtClean="0">
              <a:solidFill>
                <a:schemeClr val="tx1"/>
              </a:solidFill>
              <a:effectLst/>
              <a:latin typeface="+mn-lt"/>
              <a:ea typeface="+mn-ea"/>
              <a:cs typeface="+mn-cs"/>
            </a:endParaRPr>
          </a:p>
          <a:p>
            <a:r>
              <a:rPr lang="es-ES" sz="1200" b="0" i="0" kern="1200" baseline="0" dirty="0" smtClean="0">
                <a:solidFill>
                  <a:schemeClr val="tx1"/>
                </a:solidFill>
                <a:effectLst/>
                <a:latin typeface="+mn-lt"/>
                <a:ea typeface="+mn-ea"/>
                <a:cs typeface="+mn-cs"/>
              </a:rPr>
              <a:t>Microsoft y </a:t>
            </a:r>
            <a:r>
              <a:rPr lang="es-ES" sz="1200" b="0" i="0" kern="1200" baseline="0" dirty="0" err="1" smtClean="0">
                <a:solidFill>
                  <a:schemeClr val="tx1"/>
                </a:solidFill>
                <a:effectLst/>
                <a:latin typeface="+mn-lt"/>
                <a:ea typeface="+mn-ea"/>
                <a:cs typeface="+mn-cs"/>
              </a:rPr>
              <a:t>Liebherr</a:t>
            </a:r>
            <a:r>
              <a:rPr lang="es-ES" sz="1200" b="0" i="0" kern="1200" baseline="0" dirty="0" smtClean="0">
                <a:solidFill>
                  <a:schemeClr val="tx1"/>
                </a:solidFill>
                <a:effectLst/>
                <a:latin typeface="+mn-lt"/>
                <a:ea typeface="+mn-ea"/>
                <a:cs typeface="+mn-cs"/>
              </a:rPr>
              <a:t> también se han unido para crear “</a:t>
            </a:r>
            <a:r>
              <a:rPr lang="es-ES" sz="1200" b="0" i="0" kern="1200" baseline="0" dirty="0" err="1" smtClean="0">
                <a:solidFill>
                  <a:schemeClr val="tx1"/>
                </a:solidFill>
                <a:effectLst/>
                <a:latin typeface="+mn-lt"/>
                <a:ea typeface="+mn-ea"/>
                <a:cs typeface="+mn-cs"/>
              </a:rPr>
              <a:t>SmartdeviceBox</a:t>
            </a:r>
            <a:r>
              <a:rPr lang="es-ES" sz="1200" b="0" i="0" kern="1200" baseline="0" dirty="0" smtClean="0">
                <a:solidFill>
                  <a:schemeClr val="tx1"/>
                </a:solidFill>
                <a:effectLst/>
                <a:latin typeface="+mn-lt"/>
                <a:ea typeface="+mn-ea"/>
                <a:cs typeface="+mn-cs"/>
              </a:rPr>
              <a:t>”, frigorífico que usa tecnología de reconocimiento de imágenes para detectar cuándo queda poca cantidad de algo, y enviar una alerta.</a:t>
            </a:r>
          </a:p>
          <a:p>
            <a:endParaRPr lang="es-ES" sz="1200" b="0" i="0" kern="1200" baseline="0" dirty="0" smtClean="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EF162F7D-BBA6-4D10-862A-C27B4C709058}" type="slidenum">
              <a:rPr lang="en-GB" smtClean="0"/>
              <a:t>3</a:t>
            </a:fld>
            <a:endParaRPr lang="en-GB"/>
          </a:p>
        </p:txBody>
      </p:sp>
    </p:spTree>
    <p:extLst>
      <p:ext uri="{BB962C8B-B14F-4D97-AF65-F5344CB8AC3E}">
        <p14:creationId xmlns:p14="http://schemas.microsoft.com/office/powerpoint/2010/main" val="19187673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En esta imagen se resume bajo mi punto de vista</a:t>
            </a:r>
            <a:r>
              <a:rPr lang="es-ES" baseline="0" dirty="0" smtClean="0"/>
              <a:t> algunos de los aspectos más relevantes de los </a:t>
            </a:r>
            <a:r>
              <a:rPr lang="es-ES" baseline="0" dirty="0" err="1" smtClean="0"/>
              <a:t>chatbots</a:t>
            </a:r>
            <a:r>
              <a:rPr lang="es-ES" baseline="0" dirty="0" smtClean="0"/>
              <a:t> que nos pueden dar una idea de cual es la situación actual de </a:t>
            </a:r>
            <a:r>
              <a:rPr lang="es-ES" baseline="0" dirty="0" err="1" smtClean="0"/>
              <a:t>de</a:t>
            </a:r>
            <a:r>
              <a:rPr lang="es-ES" baseline="0" dirty="0" smtClean="0"/>
              <a:t> esta tecnología.</a:t>
            </a:r>
          </a:p>
          <a:p>
            <a:endParaRPr lang="es-ES" baseline="0" dirty="0" smtClean="0"/>
          </a:p>
          <a:p>
            <a:r>
              <a:rPr lang="es-ES" baseline="0" dirty="0" smtClean="0"/>
              <a:t>Como puntos positivos:</a:t>
            </a:r>
          </a:p>
          <a:p>
            <a:r>
              <a:rPr lang="es-ES" baseline="0" dirty="0" smtClean="0"/>
              <a:t>Entre sus fortalezas encontramos…</a:t>
            </a:r>
          </a:p>
          <a:p>
            <a:r>
              <a:rPr lang="es-ES" baseline="0" dirty="0" smtClean="0"/>
              <a:t>Respecto a las oportunidades…</a:t>
            </a:r>
          </a:p>
          <a:p>
            <a:endParaRPr lang="es-ES" baseline="0" dirty="0" smtClean="0"/>
          </a:p>
          <a:p>
            <a:r>
              <a:rPr lang="es-ES" baseline="0" dirty="0" smtClean="0"/>
              <a:t>Como aspectos negativos, encontramos algunas de las siguientes como debilidades</a:t>
            </a:r>
          </a:p>
          <a:p>
            <a:r>
              <a:rPr lang="es-ES" baseline="0" dirty="0" smtClean="0"/>
              <a:t>Y por último algunos riesgos o amenazas que se presentan en proyectos que incluyen interfaces en lenguaje natural.</a:t>
            </a: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32</a:t>
            </a:fld>
            <a:endParaRPr lang="en-GB"/>
          </a:p>
        </p:txBody>
      </p:sp>
    </p:spTree>
    <p:extLst>
      <p:ext uri="{BB962C8B-B14F-4D97-AF65-F5344CB8AC3E}">
        <p14:creationId xmlns:p14="http://schemas.microsoft.com/office/powerpoint/2010/main" val="27643472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baseline="0" dirty="0" smtClean="0">
                <a:solidFill>
                  <a:schemeClr val="tx1"/>
                </a:solidFill>
                <a:latin typeface="+mn-lt"/>
                <a:ea typeface="+mn-ea"/>
                <a:cs typeface="+mn-cs"/>
              </a:rPr>
              <a:t>En esta tabla se resumen los aspectos más destacables de lo que ha supuesto la experiencia con Watson durante el desarrollo de este trabajo, los pros y las contras de usar Watson.</a:t>
            </a: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33</a:t>
            </a:fld>
            <a:endParaRPr lang="en-GB"/>
          </a:p>
        </p:txBody>
      </p:sp>
    </p:spTree>
    <p:extLst>
      <p:ext uri="{BB962C8B-B14F-4D97-AF65-F5344CB8AC3E}">
        <p14:creationId xmlns:p14="http://schemas.microsoft.com/office/powerpoint/2010/main" val="12773507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Para finalizar </a:t>
            </a:r>
            <a:r>
              <a:rPr lang="es-ES" baseline="0" dirty="0" smtClean="0"/>
              <a:t>veremos algunas propuestas de mejora del prototipo actual que sería interesante abordar en futuros trabajos.</a:t>
            </a:r>
            <a:endParaRPr lang="es-ES" dirty="0" smtClean="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34</a:t>
            </a:fld>
            <a:endParaRPr lang="en-GB"/>
          </a:p>
        </p:txBody>
      </p:sp>
    </p:spTree>
    <p:extLst>
      <p:ext uri="{BB962C8B-B14F-4D97-AF65-F5344CB8AC3E}">
        <p14:creationId xmlns:p14="http://schemas.microsoft.com/office/powerpoint/2010/main" val="39663869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r>
              <a:rPr lang="es-ES" b="1" dirty="0" smtClean="0"/>
              <a:t>Reconocimiento vocal</a:t>
            </a:r>
            <a:r>
              <a:rPr lang="es-ES" dirty="0" smtClean="0"/>
              <a:t>: </a:t>
            </a:r>
            <a:r>
              <a:rPr lang="es-ES" sz="1200" b="0" i="0" u="none" strike="noStrike" kern="1200" baseline="0" dirty="0" smtClean="0">
                <a:solidFill>
                  <a:schemeClr val="tx1"/>
                </a:solidFill>
                <a:latin typeface="+mn-lt"/>
                <a:ea typeface="+mn-ea"/>
                <a:cs typeface="+mn-cs"/>
              </a:rPr>
              <a:t>añadir al prototipo la capacidad de interpretar la voz, y también de </a:t>
            </a:r>
            <a:r>
              <a:rPr lang="es-ES" sz="1200" b="0" i="0" u="none" strike="noStrike" kern="1200" baseline="0" dirty="0" err="1" smtClean="0">
                <a:solidFill>
                  <a:schemeClr val="tx1"/>
                </a:solidFill>
                <a:latin typeface="+mn-lt"/>
                <a:ea typeface="+mn-ea"/>
                <a:cs typeface="+mn-cs"/>
              </a:rPr>
              <a:t>sintetizarla,aportaría</a:t>
            </a:r>
            <a:r>
              <a:rPr lang="es-ES" sz="1200" b="0" i="0" u="none" strike="noStrike" kern="1200" baseline="0" dirty="0" smtClean="0">
                <a:solidFill>
                  <a:schemeClr val="tx1"/>
                </a:solidFill>
                <a:latin typeface="+mn-lt"/>
                <a:ea typeface="+mn-ea"/>
                <a:cs typeface="+mn-cs"/>
              </a:rPr>
              <a:t> una gran </a:t>
            </a:r>
            <a:r>
              <a:rPr lang="es-ES" sz="1200" b="0" i="0" u="none" strike="noStrike" kern="1200" baseline="0" dirty="0" err="1" smtClean="0">
                <a:solidFill>
                  <a:schemeClr val="tx1"/>
                </a:solidFill>
                <a:latin typeface="+mn-lt"/>
                <a:ea typeface="+mn-ea"/>
                <a:cs typeface="+mn-cs"/>
              </a:rPr>
              <a:t>mejoraen</a:t>
            </a:r>
            <a:r>
              <a:rPr lang="es-ES" sz="1200" b="0" i="0" u="none" strike="noStrike" kern="1200" baseline="0" dirty="0" smtClean="0">
                <a:solidFill>
                  <a:schemeClr val="tx1"/>
                </a:solidFill>
                <a:latin typeface="+mn-lt"/>
                <a:ea typeface="+mn-ea"/>
                <a:cs typeface="+mn-cs"/>
              </a:rPr>
              <a:t> cuanto a usabilidad, h</a:t>
            </a:r>
            <a:endParaRPr lang="es-ES" dirty="0" smtClean="0"/>
          </a:p>
          <a:p>
            <a:pPr marL="171450" indent="-171450">
              <a:buFont typeface="Arial" panose="020B0604020202020204" pitchFamily="34" charset="0"/>
              <a:buChar char="•"/>
            </a:pPr>
            <a:r>
              <a:rPr lang="es-ES" b="1" dirty="0" smtClean="0"/>
              <a:t>Lista de la compra</a:t>
            </a:r>
            <a:r>
              <a:rPr lang="es-ES" dirty="0" smtClean="0"/>
              <a:t>: </a:t>
            </a:r>
            <a:r>
              <a:rPr lang="es-ES" sz="1200" b="0" i="0" u="none" strike="noStrike" kern="1200" baseline="0" dirty="0" smtClean="0">
                <a:solidFill>
                  <a:schemeClr val="tx1"/>
                </a:solidFill>
                <a:latin typeface="+mn-lt"/>
                <a:ea typeface="+mn-ea"/>
                <a:cs typeface="+mn-cs"/>
              </a:rPr>
              <a:t>una nueva funcionalidad que </a:t>
            </a:r>
            <a:r>
              <a:rPr lang="es-ES" sz="1200" b="0" i="0" u="none" strike="noStrike" kern="1200" baseline="0" dirty="0" err="1" smtClean="0">
                <a:solidFill>
                  <a:schemeClr val="tx1"/>
                </a:solidFill>
                <a:latin typeface="+mn-lt"/>
                <a:ea typeface="+mn-ea"/>
                <a:cs typeface="+mn-cs"/>
              </a:rPr>
              <a:t>autocompletela</a:t>
            </a:r>
            <a:r>
              <a:rPr lang="es-ES" sz="1200" b="0" i="0" u="none" strike="noStrike" kern="1200" baseline="0" dirty="0" smtClean="0">
                <a:solidFill>
                  <a:schemeClr val="tx1"/>
                </a:solidFill>
                <a:latin typeface="+mn-lt"/>
                <a:ea typeface="+mn-ea"/>
                <a:cs typeface="+mn-cs"/>
              </a:rPr>
              <a:t> lista de la compra </a:t>
            </a:r>
            <a:r>
              <a:rPr lang="es-ES" sz="1200" b="0" i="0" u="none" strike="noStrike" kern="1200" baseline="0" dirty="0" err="1" smtClean="0">
                <a:solidFill>
                  <a:schemeClr val="tx1"/>
                </a:solidFill>
                <a:latin typeface="+mn-lt"/>
                <a:ea typeface="+mn-ea"/>
                <a:cs typeface="+mn-cs"/>
              </a:rPr>
              <a:t>delusuariocon</a:t>
            </a:r>
            <a:r>
              <a:rPr lang="es-ES" sz="1200" b="0" i="0" u="none" strike="noStrike" kern="1200" baseline="0" dirty="0" smtClean="0">
                <a:solidFill>
                  <a:schemeClr val="tx1"/>
                </a:solidFill>
                <a:latin typeface="+mn-lt"/>
                <a:ea typeface="+mn-ea"/>
                <a:cs typeface="+mn-cs"/>
              </a:rPr>
              <a:t> los ingredientes que haya que reponer, bien porque han caducado, </a:t>
            </a:r>
            <a:endParaRPr lang="es-ES" dirty="0" smtClean="0"/>
          </a:p>
          <a:p>
            <a:pPr marL="171450" indent="-171450">
              <a:buFont typeface="Arial" panose="020B0604020202020204" pitchFamily="34" charset="0"/>
              <a:buChar char="•"/>
            </a:pPr>
            <a:r>
              <a:rPr lang="es-ES" b="1" dirty="0" smtClean="0"/>
              <a:t>Frigorífico </a:t>
            </a:r>
            <a:r>
              <a:rPr lang="es-ES" b="1" dirty="0" err="1" smtClean="0"/>
              <a:t>IoT</a:t>
            </a:r>
            <a:r>
              <a:rPr lang="es-ES" dirty="0" smtClean="0"/>
              <a:t>: </a:t>
            </a:r>
            <a:r>
              <a:rPr lang="es-ES" sz="1200" b="0" i="0" u="none" strike="noStrike" kern="1200" baseline="0" dirty="0" smtClean="0">
                <a:solidFill>
                  <a:schemeClr val="tx1"/>
                </a:solidFill>
                <a:latin typeface="+mn-lt"/>
                <a:ea typeface="+mn-ea"/>
                <a:cs typeface="+mn-cs"/>
              </a:rPr>
              <a:t>consiste en integrar el prototipo con un frigorífico real, dotado de sensores o de sistemas de reconocimiento visual capaces de disponer en todo momento de la información detallada sobre los productos que guarda en su interior.</a:t>
            </a:r>
            <a:endParaRPr lang="es-ES" dirty="0" smtClean="0"/>
          </a:p>
          <a:p>
            <a:pPr marL="171450" indent="-171450">
              <a:buFont typeface="Arial" panose="020B0604020202020204" pitchFamily="34" charset="0"/>
              <a:buChar char="•"/>
            </a:pPr>
            <a:r>
              <a:rPr lang="es-ES" b="1" dirty="0" err="1" smtClean="0"/>
              <a:t>Multi</a:t>
            </a:r>
            <a:r>
              <a:rPr lang="es-ES" b="1" dirty="0" smtClean="0"/>
              <a:t>-idioma</a:t>
            </a:r>
          </a:p>
          <a:p>
            <a:pPr marL="171450" indent="-171450">
              <a:buFont typeface="Arial" panose="020B0604020202020204" pitchFamily="34" charset="0"/>
              <a:buChar char="•"/>
            </a:pPr>
            <a:r>
              <a:rPr lang="es-ES" b="1" dirty="0" smtClean="0"/>
              <a:t>Coach</a:t>
            </a:r>
            <a:r>
              <a:rPr lang="es-ES" b="1" baseline="0" dirty="0" smtClean="0"/>
              <a:t> nutricional</a:t>
            </a:r>
            <a:r>
              <a:rPr lang="es-ES" baseline="0" dirty="0" smtClean="0"/>
              <a:t>: </a:t>
            </a:r>
            <a:r>
              <a:rPr lang="es-ES" sz="1200" b="0" i="0" u="none" strike="noStrike" kern="1200" baseline="0" dirty="0" smtClean="0">
                <a:solidFill>
                  <a:schemeClr val="tx1"/>
                </a:solidFill>
                <a:latin typeface="+mn-lt"/>
                <a:ea typeface="+mn-ea"/>
                <a:cs typeface="+mn-cs"/>
              </a:rPr>
              <a:t>funcionalidad que eduque y que coopere con el usuario para cumplir sus objetivos nutricionales.</a:t>
            </a:r>
            <a:endParaRPr lang="es-ES" baseline="0" dirty="0" smtClean="0"/>
          </a:p>
          <a:p>
            <a:pPr marL="171450" indent="-171450">
              <a:buFont typeface="Arial" panose="020B0604020202020204" pitchFamily="34" charset="0"/>
              <a:buChar char="•"/>
            </a:pPr>
            <a:r>
              <a:rPr lang="es-ES" b="1" baseline="0" dirty="0" smtClean="0"/>
              <a:t>Comunicaciones personalizadas: </a:t>
            </a:r>
            <a:r>
              <a:rPr lang="es-ES" sz="1200" b="0" i="0" u="none" strike="noStrike" kern="1200" baseline="0" dirty="0" smtClean="0">
                <a:solidFill>
                  <a:schemeClr val="tx1"/>
                </a:solidFill>
                <a:latin typeface="+mn-lt"/>
                <a:ea typeface="+mn-ea"/>
                <a:cs typeface="+mn-cs"/>
              </a:rPr>
              <a:t>extracción de información emocional </a:t>
            </a:r>
            <a:r>
              <a:rPr lang="es-ES" sz="1200" b="0" i="0" u="none" strike="noStrike" kern="1200" baseline="0" dirty="0" err="1" smtClean="0">
                <a:solidFill>
                  <a:schemeClr val="tx1"/>
                </a:solidFill>
                <a:latin typeface="+mn-lt"/>
                <a:ea typeface="+mn-ea"/>
                <a:cs typeface="+mn-cs"/>
              </a:rPr>
              <a:t>apartir</a:t>
            </a:r>
            <a:r>
              <a:rPr lang="es-ES" sz="1200" b="0" i="0" u="none" strike="noStrike" kern="1200" baseline="0" dirty="0" smtClean="0">
                <a:solidFill>
                  <a:schemeClr val="tx1"/>
                </a:solidFill>
                <a:latin typeface="+mn-lt"/>
                <a:ea typeface="+mn-ea"/>
                <a:cs typeface="+mn-cs"/>
              </a:rPr>
              <a:t> de las </a:t>
            </a:r>
            <a:r>
              <a:rPr lang="es-ES" sz="1200" b="0" i="0" u="none" strike="noStrike" kern="1200" baseline="0" dirty="0" err="1" smtClean="0">
                <a:solidFill>
                  <a:schemeClr val="tx1"/>
                </a:solidFill>
                <a:latin typeface="+mn-lt"/>
                <a:ea typeface="+mn-ea"/>
                <a:cs typeface="+mn-cs"/>
              </a:rPr>
              <a:t>expresionesdel</a:t>
            </a:r>
            <a:r>
              <a:rPr lang="es-ES" sz="1200" b="0" i="0" u="none" strike="noStrike" kern="1200" baseline="0" dirty="0" smtClean="0">
                <a:solidFill>
                  <a:schemeClr val="tx1"/>
                </a:solidFill>
                <a:latin typeface="+mn-lt"/>
                <a:ea typeface="+mn-ea"/>
                <a:cs typeface="+mn-cs"/>
              </a:rPr>
              <a:t> usuario y adaptar la conversación. </a:t>
            </a:r>
            <a:endParaRPr lang="es-ES" b="1" baseline="0" dirty="0" smtClean="0"/>
          </a:p>
          <a:p>
            <a:pPr marL="171450" indent="-171450">
              <a:buFont typeface="Arial" panose="020B0604020202020204" pitchFamily="34" charset="0"/>
              <a:buChar char="•"/>
            </a:pPr>
            <a:r>
              <a:rPr lang="es-ES" b="1" baseline="0" dirty="0" smtClean="0"/>
              <a:t>Notificaciones: </a:t>
            </a:r>
            <a:r>
              <a:rPr lang="es-ES" sz="1200" b="0" i="0" u="none" strike="noStrike" kern="1200" baseline="0" dirty="0" smtClean="0">
                <a:solidFill>
                  <a:schemeClr val="tx1"/>
                </a:solidFill>
                <a:latin typeface="+mn-lt"/>
                <a:ea typeface="+mn-ea"/>
                <a:cs typeface="+mn-cs"/>
              </a:rPr>
              <a:t>Consiste en añadir notificaciones proactivas cuando el </a:t>
            </a:r>
            <a:r>
              <a:rPr lang="es-ES" sz="1200" b="0" i="0" u="none" strike="noStrike" kern="1200" baseline="0" dirty="0" err="1" smtClean="0">
                <a:solidFill>
                  <a:schemeClr val="tx1"/>
                </a:solidFill>
                <a:latin typeface="+mn-lt"/>
                <a:ea typeface="+mn-ea"/>
                <a:cs typeface="+mn-cs"/>
              </a:rPr>
              <a:t>chatbot</a:t>
            </a:r>
            <a:r>
              <a:rPr lang="es-ES" sz="1200" b="0" i="0" u="none" strike="noStrike" kern="1200" baseline="0" dirty="0" smtClean="0">
                <a:solidFill>
                  <a:schemeClr val="tx1"/>
                </a:solidFill>
                <a:latin typeface="+mn-lt"/>
                <a:ea typeface="+mn-ea"/>
                <a:cs typeface="+mn-cs"/>
              </a:rPr>
              <a:t> detecte que un producto está próximo a caducar o que es necesario reponer </a:t>
            </a:r>
            <a:r>
              <a:rPr lang="es-ES" sz="1200" b="0" i="0" u="none" strike="noStrike" kern="1200" baseline="0" dirty="0" err="1" smtClean="0">
                <a:solidFill>
                  <a:schemeClr val="tx1"/>
                </a:solidFill>
                <a:latin typeface="+mn-lt"/>
                <a:ea typeface="+mn-ea"/>
                <a:cs typeface="+mn-cs"/>
              </a:rPr>
              <a:t>algun</a:t>
            </a:r>
            <a:r>
              <a:rPr lang="es-ES" sz="1200" b="0" i="0" u="none" strike="noStrike" kern="1200" baseline="0" dirty="0" smtClean="0">
                <a:solidFill>
                  <a:schemeClr val="tx1"/>
                </a:solidFill>
                <a:latin typeface="+mn-lt"/>
                <a:ea typeface="+mn-ea"/>
                <a:cs typeface="+mn-cs"/>
              </a:rPr>
              <a:t> producto.</a:t>
            </a:r>
            <a:endParaRPr lang="es-ES" b="1" baseline="0" dirty="0" smtClean="0"/>
          </a:p>
          <a:p>
            <a:pPr marL="171450" indent="-171450">
              <a:buFont typeface="Arial" panose="020B0604020202020204" pitchFamily="34" charset="0"/>
              <a:buChar char="•"/>
            </a:pPr>
            <a:r>
              <a:rPr lang="es-ES" b="1" baseline="0" dirty="0" err="1" smtClean="0"/>
              <a:t>Dashboards</a:t>
            </a:r>
            <a:r>
              <a:rPr lang="es-ES" b="1" baseline="0" dirty="0" smtClean="0"/>
              <a:t>: </a:t>
            </a:r>
            <a:r>
              <a:rPr lang="es-ES" sz="1200" b="0" i="0" u="none" strike="noStrike" kern="1200" baseline="0" dirty="0" smtClean="0">
                <a:solidFill>
                  <a:schemeClr val="tx1"/>
                </a:solidFill>
                <a:latin typeface="+mn-lt"/>
                <a:ea typeface="+mn-ea"/>
                <a:cs typeface="+mn-cs"/>
              </a:rPr>
              <a:t>Se trata de explotar la información disponible a través de informes online.</a:t>
            </a:r>
            <a:endParaRPr lang="es-ES" b="1"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35</a:t>
            </a:fld>
            <a:endParaRPr lang="en-GB"/>
          </a:p>
        </p:txBody>
      </p:sp>
    </p:spTree>
    <p:extLst>
      <p:ext uri="{BB962C8B-B14F-4D97-AF65-F5344CB8AC3E}">
        <p14:creationId xmlns:p14="http://schemas.microsoft.com/office/powerpoint/2010/main" val="19403573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Esto es todo,</a:t>
            </a:r>
            <a:r>
              <a:rPr lang="es-ES" baseline="0" dirty="0" smtClean="0"/>
              <a:t> </a:t>
            </a:r>
            <a:r>
              <a:rPr lang="es-ES" baseline="0" dirty="0" smtClean="0"/>
              <a:t>debido a la </a:t>
            </a:r>
            <a:r>
              <a:rPr lang="es-ES" baseline="0" dirty="0" smtClean="0"/>
              <a:t>limitación del tiempo sólo he podido dar una pincelada, pero tenéis más detalle en la memoria del proyecto.</a:t>
            </a:r>
          </a:p>
          <a:p>
            <a:r>
              <a:rPr lang="es-ES" baseline="0" dirty="0" smtClean="0"/>
              <a:t>Os dejo también la </a:t>
            </a:r>
            <a:r>
              <a:rPr lang="es-ES" baseline="0" dirty="0" err="1" smtClean="0"/>
              <a:t>url</a:t>
            </a:r>
            <a:r>
              <a:rPr lang="es-ES" baseline="0" dirty="0" smtClean="0"/>
              <a:t> de </a:t>
            </a:r>
            <a:r>
              <a:rPr lang="es-ES" baseline="0" dirty="0" err="1" smtClean="0"/>
              <a:t>Github</a:t>
            </a:r>
            <a:r>
              <a:rPr lang="es-ES" baseline="0" dirty="0" smtClean="0"/>
              <a:t> donde podéis encontrar el código y otros recursos adicionales.</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aseline="0" dirty="0" smtClean="0"/>
              <a:t>Podemos empezar con el turno de preguntas.</a:t>
            </a:r>
          </a:p>
          <a:p>
            <a:endParaRPr lang="es-ES" baseline="0" dirty="0" smtClean="0"/>
          </a:p>
          <a:p>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36</a:t>
            </a:fld>
            <a:endParaRPr lang="en-GB"/>
          </a:p>
        </p:txBody>
      </p:sp>
    </p:spTree>
    <p:extLst>
      <p:ext uri="{BB962C8B-B14F-4D97-AF65-F5344CB8AC3E}">
        <p14:creationId xmlns:p14="http://schemas.microsoft.com/office/powerpoint/2010/main" val="4008883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kern="1200" baseline="0" dirty="0" smtClean="0">
                <a:solidFill>
                  <a:schemeClr val="tx1"/>
                </a:solidFill>
                <a:effectLst/>
                <a:latin typeface="+mn-lt"/>
                <a:ea typeface="+mn-ea"/>
                <a:cs typeface="+mn-cs"/>
              </a:rPr>
              <a:t>Pero… ¿y si además pudiéramos hablar con nuestro frigorífico? Esta es la propuesta de este trabajo, implementar un </a:t>
            </a:r>
            <a:r>
              <a:rPr lang="es-ES" sz="1200" b="0" i="0" kern="1200" baseline="0" dirty="0" err="1" smtClean="0">
                <a:solidFill>
                  <a:schemeClr val="tx1"/>
                </a:solidFill>
                <a:effectLst/>
                <a:latin typeface="+mn-lt"/>
                <a:ea typeface="+mn-ea"/>
                <a:cs typeface="+mn-cs"/>
              </a:rPr>
              <a:t>chatbot</a:t>
            </a:r>
            <a:r>
              <a:rPr lang="es-ES" sz="1200" b="0" i="0" kern="1200" baseline="0" dirty="0" smtClean="0">
                <a:solidFill>
                  <a:schemeClr val="tx1"/>
                </a:solidFill>
                <a:effectLst/>
                <a:latin typeface="+mn-lt"/>
                <a:ea typeface="+mn-ea"/>
                <a:cs typeface="+mn-cs"/>
              </a:rPr>
              <a:t> para nuestro frigorífico.</a:t>
            </a:r>
          </a:p>
          <a:p>
            <a:r>
              <a:rPr lang="es-ES" baseline="0" dirty="0" smtClean="0"/>
              <a:t>Los </a:t>
            </a:r>
            <a:r>
              <a:rPr lang="es-ES" baseline="0" dirty="0" err="1" smtClean="0"/>
              <a:t>chatbots</a:t>
            </a:r>
            <a:r>
              <a:rPr lang="es-ES" baseline="0" dirty="0" smtClean="0"/>
              <a:t> son programas informáticos que simulan una conversación con una persona y que son capaces de ofrecer respuesta y solucionar problemas que plantee el usuario.</a:t>
            </a: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4</a:t>
            </a:fld>
            <a:endParaRPr lang="en-GB"/>
          </a:p>
        </p:txBody>
      </p:sp>
    </p:spTree>
    <p:extLst>
      <p:ext uri="{BB962C8B-B14F-4D97-AF65-F5344CB8AC3E}">
        <p14:creationId xmlns:p14="http://schemas.microsoft.com/office/powerpoint/2010/main" val="2763362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Os presento a </a:t>
            </a:r>
            <a:r>
              <a:rPr lang="es-ES" dirty="0" err="1" smtClean="0"/>
              <a:t>yumyumBot</a:t>
            </a:r>
            <a:r>
              <a:rPr lang="es-ES" dirty="0" smtClean="0"/>
              <a:t>, así es como hemos bautizado a nuestro </a:t>
            </a:r>
            <a:r>
              <a:rPr lang="es-ES" dirty="0" err="1" smtClean="0"/>
              <a:t>chatbot</a:t>
            </a:r>
            <a:r>
              <a:rPr lang="es-ES" dirty="0" smtClean="0"/>
              <a:t>.</a:t>
            </a:r>
          </a:p>
          <a:p>
            <a:r>
              <a:rPr lang="es-ES" dirty="0" smtClean="0"/>
              <a:t>¿Qué</a:t>
            </a:r>
            <a:r>
              <a:rPr lang="es-ES" baseline="0" dirty="0" smtClean="0"/>
              <a:t> puede hacer por nosotros </a:t>
            </a:r>
            <a:r>
              <a:rPr lang="es-ES" baseline="0" dirty="0" err="1" smtClean="0"/>
              <a:t>yumyumBot</a:t>
            </a:r>
            <a:r>
              <a:rPr lang="es-ES" baseline="0" dirty="0" smtClean="0"/>
              <a:t>?</a:t>
            </a:r>
          </a:p>
          <a:p>
            <a:pPr marL="228600" indent="-228600">
              <a:buAutoNum type="arabicParenR"/>
            </a:pPr>
            <a:r>
              <a:rPr lang="es-ES" dirty="0" smtClean="0"/>
              <a:t>Puede propor</a:t>
            </a:r>
            <a:r>
              <a:rPr lang="es-ES" baseline="0" dirty="0" smtClean="0"/>
              <a:t>cionar información sobre el contenido de nuestro frigorífico (cantidad de un determinado producto, productos que van a caducar o que ya han caducado). Supongamos que estamos en el supermercado y no sabemos si tenemos leche, podemos enviar un mensaje de texto a nuestro frigorífico para que lo compruebe por nosotros.</a:t>
            </a:r>
          </a:p>
          <a:p>
            <a:pPr marL="228600" indent="-228600">
              <a:buAutoNum type="arabicParenR"/>
            </a:pPr>
            <a:r>
              <a:rPr lang="es-ES" baseline="0" dirty="0" smtClean="0"/>
              <a:t>Sugiere platos y recetas dando prioridad a utilizar los productos de nuestro frigorífico que antes vayan a caducar</a:t>
            </a:r>
          </a:p>
          <a:p>
            <a:pPr marL="228600" indent="-228600">
              <a:buAutoNum type="arabicParenR"/>
            </a:pPr>
            <a:r>
              <a:rPr lang="es-ES" baseline="0" dirty="0" smtClean="0"/>
              <a:t>Reconoce imágenes y es capaz de identificar a partir de una imagen de qué plato se trata para así proporcionar su lista de ingredientes y método de cocinado.</a:t>
            </a:r>
          </a:p>
          <a:p>
            <a:pPr marL="228600" indent="-228600">
              <a:buAutoNum type="arabicParenR"/>
            </a:pPr>
            <a:r>
              <a:rPr lang="es-ES" baseline="0" dirty="0" smtClean="0"/>
              <a:t>Sugiere platos a partir de las preferencias del usuario en cuanto a tipo de cocina (mexicana, vegana, baja en calorías, etc. o a partir de los ingredientes que le sugiera el usuario. Por ejemplo, si le pido que me apetece comida mexicana me ofrecerá varias opciones para que elija la que más me guste. Si no doy ninguna preferencia me sugiere varias opciones dando prioridad a los ingredientes más próximos a caducar y con las recetas más populares socialmente.</a:t>
            </a:r>
          </a:p>
          <a:p>
            <a:pPr marL="228600" indent="-228600">
              <a:buAutoNum type="arabicParenR"/>
            </a:pPr>
            <a:r>
              <a:rPr lang="es-ES" baseline="0" dirty="0" smtClean="0"/>
              <a:t>Tiene en cuenta además las intolerancias alimenticias del usuario y adapta sus sugerencias a estas alergias o restricciones</a:t>
            </a:r>
          </a:p>
          <a:p>
            <a:pPr marL="228600" indent="-228600">
              <a:buAutoNum type="arabicParenR"/>
            </a:pPr>
            <a:r>
              <a:rPr lang="es-ES" baseline="0" dirty="0" smtClean="0"/>
              <a:t>También proporciona la receta a partir del nombre de un plato, por ejemplo, si le pides la receta de la </a:t>
            </a:r>
            <a:r>
              <a:rPr lang="es-ES" baseline="0" dirty="0" err="1" smtClean="0"/>
              <a:t>vichyssoise</a:t>
            </a:r>
            <a:r>
              <a:rPr lang="es-ES" baseline="0" dirty="0" smtClean="0"/>
              <a:t> responderá con una lista de ingredientes y con el método de cocinado.</a:t>
            </a:r>
          </a:p>
          <a:p>
            <a:pPr marL="228600" indent="-228600">
              <a:buAutoNum type="arabicParenR"/>
            </a:pP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5</a:t>
            </a:fld>
            <a:endParaRPr lang="en-GB"/>
          </a:p>
        </p:txBody>
      </p:sp>
    </p:spTree>
    <p:extLst>
      <p:ext uri="{BB962C8B-B14F-4D97-AF65-F5344CB8AC3E}">
        <p14:creationId xmlns:p14="http://schemas.microsoft.com/office/powerpoint/2010/main" val="1859565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¿Cuál</a:t>
            </a:r>
            <a:r>
              <a:rPr lang="es-ES" baseline="0" dirty="0" smtClean="0"/>
              <a:t> ha sido el procedimiento para construir nuestro </a:t>
            </a:r>
            <a:r>
              <a:rPr lang="es-ES" baseline="0" dirty="0" err="1" smtClean="0"/>
              <a:t>chatbot</a:t>
            </a:r>
            <a:r>
              <a:rPr lang="es-ES" baseline="0" dirty="0" smtClean="0"/>
              <a:t>?</a:t>
            </a:r>
          </a:p>
          <a:p>
            <a:r>
              <a:rPr lang="es-ES" baseline="0" dirty="0" smtClean="0"/>
              <a:t>Vamos a </a:t>
            </a:r>
            <a:r>
              <a:rPr lang="es-ES" baseline="0" dirty="0" smtClean="0"/>
              <a:t>hacer un </a:t>
            </a:r>
            <a:r>
              <a:rPr lang="es-ES" baseline="0" dirty="0" smtClean="0"/>
              <a:t>repaso </a:t>
            </a:r>
            <a:r>
              <a:rPr lang="es-ES" baseline="0" dirty="0" smtClean="0"/>
              <a:t>de la </a:t>
            </a:r>
            <a:r>
              <a:rPr lang="es-ES" baseline="0" dirty="0" smtClean="0"/>
              <a:t>metodología de trabajo que se ha seguido en este trabajo, pero antes vamos a introducir algunos conceptos esenciales sobre </a:t>
            </a:r>
            <a:r>
              <a:rPr lang="es-ES" baseline="0" dirty="0" err="1" smtClean="0"/>
              <a:t>chatbots</a:t>
            </a:r>
            <a:r>
              <a:rPr lang="es-ES" baseline="0" dirty="0" smtClean="0"/>
              <a:t>.</a:t>
            </a: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6</a:t>
            </a:fld>
            <a:endParaRPr lang="en-GB"/>
          </a:p>
        </p:txBody>
      </p:sp>
    </p:spTree>
    <p:extLst>
      <p:ext uri="{BB962C8B-B14F-4D97-AF65-F5344CB8AC3E}">
        <p14:creationId xmlns:p14="http://schemas.microsoft.com/office/powerpoint/2010/main" val="908458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Hay 4 conceptos</a:t>
            </a:r>
            <a:r>
              <a:rPr lang="es-ES" baseline="0" dirty="0" smtClean="0"/>
              <a:t> esenciales a la hora de construir </a:t>
            </a:r>
            <a:r>
              <a:rPr lang="es-ES" baseline="0" dirty="0" err="1" smtClean="0"/>
              <a:t>chatbots</a:t>
            </a:r>
            <a:r>
              <a:rPr lang="es-ES" baseline="0" dirty="0" smtClean="0"/>
              <a:t>: </a:t>
            </a:r>
          </a:p>
          <a:p>
            <a:pPr marL="171450" indent="-171450">
              <a:buFontTx/>
              <a:buChar char="-"/>
            </a:pPr>
            <a:r>
              <a:rPr lang="es-ES" u="sng" baseline="0" dirty="0" smtClean="0"/>
              <a:t>Intención</a:t>
            </a:r>
            <a:r>
              <a:rPr lang="es-ES" baseline="0" dirty="0" smtClean="0"/>
              <a:t>: objetivo que persigue el usuario al dirigirse al </a:t>
            </a:r>
            <a:r>
              <a:rPr lang="es-ES" baseline="0" dirty="0" err="1" smtClean="0"/>
              <a:t>chatbot</a:t>
            </a:r>
            <a:r>
              <a:rPr lang="es-ES" baseline="0" dirty="0" smtClean="0"/>
              <a:t>.</a:t>
            </a:r>
          </a:p>
          <a:p>
            <a:pPr marL="171450" indent="-171450">
              <a:buFontTx/>
              <a:buChar char="-"/>
            </a:pPr>
            <a:r>
              <a:rPr lang="es-ES" u="sng" baseline="0" dirty="0" smtClean="0"/>
              <a:t>Locución</a:t>
            </a:r>
            <a:r>
              <a:rPr lang="es-ES" baseline="0" dirty="0" smtClean="0"/>
              <a:t>: forma en la que el usuario se expresa para transmitir la intención.</a:t>
            </a:r>
          </a:p>
          <a:p>
            <a:pPr marL="171450" indent="-171450">
              <a:buFontTx/>
              <a:buChar char="-"/>
            </a:pPr>
            <a:r>
              <a:rPr lang="es-ES" u="sng" baseline="0" dirty="0" smtClean="0"/>
              <a:t>Entidad o slot</a:t>
            </a:r>
            <a:r>
              <a:rPr lang="es-ES" baseline="0" dirty="0" smtClean="0"/>
              <a:t>: información necesaria para llevar a cabo el objetivo.</a:t>
            </a:r>
          </a:p>
          <a:p>
            <a:pPr marL="171450" indent="-171450">
              <a:buFontTx/>
              <a:buChar char="-"/>
            </a:pPr>
            <a:r>
              <a:rPr lang="es-ES" u="sng" baseline="0" dirty="0" smtClean="0"/>
              <a:t>Contexto</a:t>
            </a:r>
            <a:r>
              <a:rPr lang="es-ES" baseline="0" dirty="0" smtClean="0"/>
              <a:t>: estado de la conversación.</a:t>
            </a:r>
          </a:p>
          <a:p>
            <a:endParaRPr lang="es-E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s-ES" baseline="0" dirty="0" smtClean="0"/>
              <a:t>La principal tarea de un </a:t>
            </a:r>
            <a:r>
              <a:rPr lang="es-ES" baseline="0" dirty="0" err="1" smtClean="0"/>
              <a:t>chatbot</a:t>
            </a:r>
            <a:r>
              <a:rPr lang="es-ES" baseline="0" dirty="0" smtClean="0"/>
              <a:t> por tanto es entender la intención del usuario y asegurarse de que tiene toda la información que necesita para llevar a cabo la acciones solicitadas, y si no </a:t>
            </a:r>
            <a:r>
              <a:rPr lang="es-ES" baseline="0" dirty="0" smtClean="0"/>
              <a:t>es así preguntar </a:t>
            </a:r>
            <a:r>
              <a:rPr lang="es-ES" baseline="0" dirty="0" smtClean="0"/>
              <a:t>por ellas al usuario. </a:t>
            </a:r>
          </a:p>
          <a:p>
            <a:endParaRPr lang="es-ES" baseline="0" dirty="0" smtClean="0"/>
          </a:p>
          <a:p>
            <a:r>
              <a:rPr lang="es-ES" baseline="0" dirty="0" smtClean="0"/>
              <a:t>Veámoslo con un ejemplo.</a:t>
            </a:r>
          </a:p>
          <a:p>
            <a:r>
              <a:rPr lang="es-ES" dirty="0" smtClean="0"/>
              <a:t>Supongamos que iniciamos</a:t>
            </a:r>
            <a:r>
              <a:rPr lang="es-ES" baseline="0" dirty="0" smtClean="0"/>
              <a:t> </a:t>
            </a:r>
            <a:r>
              <a:rPr lang="es-ES" dirty="0" smtClean="0"/>
              <a:t>una conversación</a:t>
            </a:r>
            <a:r>
              <a:rPr lang="es-ES" baseline="0" dirty="0" smtClean="0"/>
              <a:t> con el </a:t>
            </a:r>
            <a:r>
              <a:rPr lang="es-ES" baseline="0" dirty="0" err="1" smtClean="0"/>
              <a:t>chatbot</a:t>
            </a:r>
            <a:r>
              <a:rPr lang="es-ES" baseline="0" dirty="0" smtClean="0"/>
              <a:t> de una compañía aérea.</a:t>
            </a:r>
          </a:p>
          <a:p>
            <a:r>
              <a:rPr lang="es-ES" baseline="0" dirty="0" smtClean="0"/>
              <a:t>Este nos saludaría y nos preguntaría en qué puede ayudarnos.</a:t>
            </a:r>
          </a:p>
          <a:p>
            <a:r>
              <a:rPr lang="es-ES" baseline="0" dirty="0" smtClean="0"/>
              <a:t>Imaginemos que respondemos “Hola, quiero reservar un vuelo a Sevilla”. En esta frase o locución estamos dando mucha información. </a:t>
            </a:r>
          </a:p>
          <a:p>
            <a:pPr marL="171450" indent="-171450">
              <a:buFontTx/>
              <a:buChar char="-"/>
            </a:pPr>
            <a:r>
              <a:rPr lang="es-ES" baseline="0" dirty="0" smtClean="0"/>
              <a:t>En primer lugar nuestra intención u objetivo, que es “reservar un vuelo”, otra posible intención podría ser “cancelar reserva”, “informarse sobre horarios”… pero nosotros hemos elegido “reservar vuelo”. Podríamos haberlo expresado de otro modo, por ejemplo “quiero ir a </a:t>
            </a:r>
            <a:r>
              <a:rPr lang="es-ES" baseline="0" dirty="0" err="1" smtClean="0"/>
              <a:t>sevilla</a:t>
            </a:r>
            <a:r>
              <a:rPr lang="es-ES" baseline="0" dirty="0" smtClean="0"/>
              <a:t>”. La intención es la misma pero la locución no.</a:t>
            </a:r>
          </a:p>
          <a:p>
            <a:pPr marL="171450" indent="-171450">
              <a:buFontTx/>
              <a:buChar char="-"/>
            </a:pPr>
            <a:r>
              <a:rPr lang="es-ES" baseline="0" dirty="0" smtClean="0"/>
              <a:t>En segundo lugar estamos diciendo dónde queremos ir, a “Sevilla”. Esto representa la entidad “destino”. Es decir, información necesaria para llevar a cabo la acción de reservar el vuelo. </a:t>
            </a:r>
          </a:p>
          <a:p>
            <a:pPr marL="0" indent="0">
              <a:buFontTx/>
              <a:buNone/>
            </a:pPr>
            <a:r>
              <a:rPr lang="es-ES" baseline="0" dirty="0" smtClean="0"/>
              <a:t>Para la reserva de vuelos se necesitan al menos 4 datos: origen, destino, día y hora. Estos 4 datos son los slots de la intención, es decir, la información que necesito para poder llevar a cabo la reserva.</a:t>
            </a:r>
          </a:p>
          <a:p>
            <a:pPr marL="0" indent="0">
              <a:buFontTx/>
              <a:buNone/>
            </a:pPr>
            <a:r>
              <a:rPr lang="es-ES" baseline="0" dirty="0" smtClean="0"/>
              <a:t>En la locución anterior no hemos especificado ni el origen, ni el día, ni la hora. Imaginemos que al logarnos en el sitio web de la compañía con nuestro usuario ya conoce nuestra ubicación, o sabe que viajo con frecuencia de Madrid a Sevilla. Por eso tiene una variable de contexto que es el origen, y me pide confirmación para seguir. </a:t>
            </a:r>
          </a:p>
          <a:p>
            <a:pPr marL="0" indent="0">
              <a:buFontTx/>
              <a:buNone/>
            </a:pPr>
            <a:r>
              <a:rPr lang="es-ES" baseline="0" dirty="0" smtClean="0"/>
              <a:t>Luego pregunta por el resto de datos que faltan, por ejemplo la fecha.</a:t>
            </a:r>
          </a:p>
          <a:p>
            <a:pPr marL="0" indent="0">
              <a:buFontTx/>
              <a:buNone/>
            </a:pPr>
            <a:r>
              <a:rPr lang="es-ES" baseline="0" dirty="0" smtClean="0"/>
              <a:t>Yo respondo y completo otro slot que es el de la fecha del viaje. En este caso fijaos que no respondo con una fecha 24 de marzo, sino que uso una expresión más natural que es “mañana”, aquí el </a:t>
            </a:r>
            <a:r>
              <a:rPr lang="es-ES" baseline="0" dirty="0" err="1" smtClean="0"/>
              <a:t>chatbot</a:t>
            </a:r>
            <a:r>
              <a:rPr lang="es-ES" baseline="0" dirty="0" smtClean="0"/>
              <a:t> debe ser capaz de interpretar que se trata de una fecha y de sustituirla por “24 de marzo”</a:t>
            </a:r>
          </a:p>
          <a:p>
            <a:pPr marL="0" indent="0">
              <a:buFontTx/>
              <a:buNone/>
            </a:pPr>
            <a:r>
              <a:rPr lang="es-ES" baseline="0" dirty="0" smtClean="0"/>
              <a:t>Después continuará con la conversación hasta tener todos los datos que necesita. </a:t>
            </a: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7</a:t>
            </a:fld>
            <a:endParaRPr lang="en-GB"/>
          </a:p>
        </p:txBody>
      </p:sp>
    </p:spTree>
    <p:extLst>
      <p:ext uri="{BB962C8B-B14F-4D97-AF65-F5344CB8AC3E}">
        <p14:creationId xmlns:p14="http://schemas.microsoft.com/office/powerpoint/2010/main" val="2749531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Un </a:t>
            </a:r>
            <a:r>
              <a:rPr lang="es-ES" dirty="0" err="1" smtClean="0"/>
              <a:t>chatbot</a:t>
            </a:r>
            <a:r>
              <a:rPr lang="es-ES" baseline="0" dirty="0" smtClean="0"/>
              <a:t> es un sistema de diálogo. Esta imagen representa de forma simplificada la estructura típica de un sistema de </a:t>
            </a:r>
            <a:r>
              <a:rPr lang="es-ES" baseline="0" dirty="0" smtClean="0"/>
              <a:t>diálogo.</a:t>
            </a:r>
          </a:p>
          <a:p>
            <a:r>
              <a:rPr lang="es-ES" baseline="0" dirty="0" smtClean="0"/>
              <a:t>Nuestro problema se descompone entonces en todas estas partes:</a:t>
            </a:r>
            <a:endParaRPr lang="es-ES" baseline="0" dirty="0" smtClean="0"/>
          </a:p>
          <a:p>
            <a:pPr marL="0" indent="0">
              <a:buFontTx/>
              <a:buNone/>
            </a:pPr>
            <a:r>
              <a:rPr lang="es-ES" sz="1200" b="0" i="0" u="none" strike="noStrike" kern="1200" baseline="0" dirty="0" smtClean="0">
                <a:solidFill>
                  <a:schemeClr val="tx1"/>
                </a:solidFill>
                <a:latin typeface="+mn-lt"/>
                <a:ea typeface="+mn-ea"/>
                <a:cs typeface="+mn-cs"/>
              </a:rPr>
              <a:t>- </a:t>
            </a:r>
            <a:r>
              <a:rPr lang="es-ES" sz="1200" b="1" i="0" u="none" strike="noStrike" kern="1200" baseline="0" dirty="0" smtClean="0">
                <a:solidFill>
                  <a:schemeClr val="tx1"/>
                </a:solidFill>
                <a:latin typeface="+mn-lt"/>
                <a:ea typeface="+mn-ea"/>
                <a:cs typeface="+mn-cs"/>
              </a:rPr>
              <a:t>Reconocimiento </a:t>
            </a:r>
            <a:r>
              <a:rPr lang="es-ES" sz="1200" b="1" i="0" u="none" strike="noStrike" kern="1200" baseline="0" dirty="0" smtClean="0">
                <a:solidFill>
                  <a:schemeClr val="tx1"/>
                </a:solidFill>
                <a:latin typeface="+mn-lt"/>
                <a:ea typeface="+mn-ea"/>
                <a:cs typeface="+mn-cs"/>
              </a:rPr>
              <a:t>de </a:t>
            </a:r>
            <a:r>
              <a:rPr lang="es-ES" sz="1200" b="1" i="0" u="none" strike="noStrike" kern="1200" baseline="0" dirty="0" smtClean="0">
                <a:solidFill>
                  <a:schemeClr val="tx1"/>
                </a:solidFill>
                <a:latin typeface="+mn-lt"/>
                <a:ea typeface="+mn-ea"/>
                <a:cs typeface="+mn-cs"/>
              </a:rPr>
              <a:t>voz</a:t>
            </a:r>
            <a:r>
              <a:rPr lang="es-ES" sz="1200" b="0" i="0" u="none" strike="noStrike" kern="1200" baseline="0" dirty="0" smtClean="0">
                <a:solidFill>
                  <a:schemeClr val="tx1"/>
                </a:solidFill>
                <a:latin typeface="+mn-lt"/>
                <a:ea typeface="+mn-ea"/>
                <a:cs typeface="+mn-cs"/>
              </a:rPr>
              <a:t>, para traducir los </a:t>
            </a:r>
            <a:r>
              <a:rPr lang="es-ES" sz="1200" b="0" i="0" u="none" strike="noStrike" kern="1200" baseline="0" dirty="0" smtClean="0">
                <a:solidFill>
                  <a:schemeClr val="tx1"/>
                </a:solidFill>
                <a:latin typeface="+mn-lt"/>
                <a:ea typeface="+mn-ea"/>
                <a:cs typeface="+mn-cs"/>
              </a:rPr>
              <a:t>mensajes de voz a texto. </a:t>
            </a:r>
          </a:p>
          <a:p>
            <a:pPr marL="0" indent="0">
              <a:buFontTx/>
              <a:buNone/>
            </a:pPr>
            <a:r>
              <a:rPr lang="es-ES" sz="1200" b="0" i="0" u="none" strike="noStrike" kern="1200" baseline="0" dirty="0" smtClean="0">
                <a:solidFill>
                  <a:schemeClr val="tx1"/>
                </a:solidFill>
                <a:latin typeface="+mn-lt"/>
                <a:ea typeface="+mn-ea"/>
                <a:cs typeface="+mn-cs"/>
              </a:rPr>
              <a:t>- </a:t>
            </a:r>
            <a:r>
              <a:rPr lang="es-ES" sz="1200" b="1" i="0" u="none" strike="noStrike" kern="1200" baseline="0" dirty="0" smtClean="0">
                <a:solidFill>
                  <a:schemeClr val="tx1"/>
                </a:solidFill>
                <a:latin typeface="+mn-lt"/>
                <a:ea typeface="+mn-ea"/>
                <a:cs typeface="+mn-cs"/>
              </a:rPr>
              <a:t>Comprensión </a:t>
            </a:r>
            <a:r>
              <a:rPr lang="es-ES" sz="1200" b="1" i="0" u="none" strike="noStrike" kern="1200" baseline="0" dirty="0" smtClean="0">
                <a:solidFill>
                  <a:schemeClr val="tx1"/>
                </a:solidFill>
                <a:latin typeface="+mn-lt"/>
                <a:ea typeface="+mn-ea"/>
                <a:cs typeface="+mn-cs"/>
              </a:rPr>
              <a:t>del Lenguaje </a:t>
            </a:r>
            <a:r>
              <a:rPr lang="es-ES" sz="1200" b="1" i="0" u="none" strike="noStrike" kern="1200" baseline="0" dirty="0" smtClean="0">
                <a:solidFill>
                  <a:schemeClr val="tx1"/>
                </a:solidFill>
                <a:latin typeface="+mn-lt"/>
                <a:ea typeface="+mn-ea"/>
                <a:cs typeface="+mn-cs"/>
              </a:rPr>
              <a:t>Natural, </a:t>
            </a:r>
            <a:r>
              <a:rPr lang="es-ES" sz="1200" b="0" i="0" u="none" strike="noStrike" kern="1200" baseline="0" dirty="0" smtClean="0">
                <a:solidFill>
                  <a:schemeClr val="tx1"/>
                </a:solidFill>
                <a:latin typeface="+mn-lt"/>
                <a:ea typeface="+mn-ea"/>
                <a:cs typeface="+mn-cs"/>
              </a:rPr>
              <a:t>para interpretar </a:t>
            </a:r>
            <a:r>
              <a:rPr lang="es-ES" sz="1200" b="0" i="0" u="none" strike="noStrike" kern="1200" baseline="0" dirty="0" smtClean="0">
                <a:solidFill>
                  <a:schemeClr val="tx1"/>
                </a:solidFill>
                <a:latin typeface="+mn-lt"/>
                <a:ea typeface="+mn-ea"/>
                <a:cs typeface="+mn-cs"/>
              </a:rPr>
              <a:t>las palabras del usuario para comprender su intención y extraer </a:t>
            </a:r>
            <a:r>
              <a:rPr lang="es-ES" sz="1200" b="0" i="0" u="none" strike="noStrike" kern="1200" baseline="0" dirty="0" smtClean="0">
                <a:solidFill>
                  <a:schemeClr val="tx1"/>
                </a:solidFill>
                <a:latin typeface="+mn-lt"/>
                <a:ea typeface="+mn-ea"/>
                <a:cs typeface="+mn-cs"/>
              </a:rPr>
              <a:t>las entidades</a:t>
            </a:r>
            <a:r>
              <a:rPr lang="es-ES" sz="1200" b="0" i="0" u="none" strike="noStrike" kern="1200" baseline="0" dirty="0" smtClean="0">
                <a:solidFill>
                  <a:schemeClr val="tx1"/>
                </a:solidFill>
                <a:latin typeface="+mn-lt"/>
                <a:ea typeface="+mn-ea"/>
                <a:cs typeface="+mn-cs"/>
              </a:rPr>
              <a:t>, etc. </a:t>
            </a:r>
          </a:p>
          <a:p>
            <a:pPr marL="0" indent="0">
              <a:buFontTx/>
              <a:buNone/>
            </a:pPr>
            <a:r>
              <a:rPr lang="es-ES" sz="1200" b="0" i="0" u="none" strike="noStrike" kern="1200" baseline="0" dirty="0" smtClean="0">
                <a:solidFill>
                  <a:schemeClr val="tx1"/>
                </a:solidFill>
                <a:latin typeface="+mn-lt"/>
                <a:ea typeface="+mn-ea"/>
                <a:cs typeface="+mn-cs"/>
              </a:rPr>
              <a:t>- </a:t>
            </a:r>
            <a:r>
              <a:rPr lang="es-ES" sz="1200" b="1" i="0" u="none" strike="noStrike" kern="1200" baseline="0" dirty="0" smtClean="0">
                <a:solidFill>
                  <a:schemeClr val="tx1"/>
                </a:solidFill>
                <a:latin typeface="+mn-lt"/>
                <a:ea typeface="+mn-ea"/>
                <a:cs typeface="+mn-cs"/>
              </a:rPr>
              <a:t>Gestión</a:t>
            </a:r>
            <a:r>
              <a:rPr lang="es-ES" sz="1200" b="0" i="0" u="none" strike="noStrike" kern="1200" baseline="0" dirty="0" smtClean="0">
                <a:solidFill>
                  <a:schemeClr val="tx1"/>
                </a:solidFill>
                <a:latin typeface="+mn-lt"/>
                <a:ea typeface="+mn-ea"/>
                <a:cs typeface="+mn-cs"/>
              </a:rPr>
              <a:t> </a:t>
            </a:r>
            <a:r>
              <a:rPr lang="es-ES" sz="1200" b="1" i="0" u="none" strike="noStrike" kern="1200" baseline="0" dirty="0" smtClean="0">
                <a:solidFill>
                  <a:schemeClr val="tx1"/>
                </a:solidFill>
                <a:latin typeface="+mn-lt"/>
                <a:ea typeface="+mn-ea"/>
                <a:cs typeface="+mn-cs"/>
              </a:rPr>
              <a:t>del </a:t>
            </a:r>
            <a:r>
              <a:rPr lang="es-ES" sz="1200" b="1" i="0" u="none" strike="noStrike" kern="1200" baseline="0" dirty="0" smtClean="0">
                <a:solidFill>
                  <a:schemeClr val="tx1"/>
                </a:solidFill>
                <a:latin typeface="+mn-lt"/>
                <a:ea typeface="+mn-ea"/>
                <a:cs typeface="+mn-cs"/>
              </a:rPr>
              <a:t>diálogo</a:t>
            </a:r>
            <a:r>
              <a:rPr lang="es-ES" sz="1200" b="0" i="0" u="none" strike="noStrike" kern="1200" baseline="0" dirty="0" smtClean="0">
                <a:solidFill>
                  <a:schemeClr val="tx1"/>
                </a:solidFill>
                <a:latin typeface="+mn-lt"/>
                <a:ea typeface="+mn-ea"/>
                <a:cs typeface="+mn-cs"/>
              </a:rPr>
              <a:t> se encarga de entender el estado actual del diálogo y actuar en consecuencia. Compone las respuestas o interactúa con el usuario para buscar aclaración y obtener la información que necesite. </a:t>
            </a:r>
          </a:p>
          <a:p>
            <a:pPr marL="0" indent="0">
              <a:buFontTx/>
              <a:buNone/>
            </a:pPr>
            <a:r>
              <a:rPr lang="es-ES" sz="1200" b="0" i="0" u="none" strike="noStrike" kern="1200" baseline="0" dirty="0" smtClean="0">
                <a:solidFill>
                  <a:schemeClr val="tx1"/>
                </a:solidFill>
                <a:latin typeface="+mn-lt"/>
                <a:ea typeface="+mn-ea"/>
                <a:cs typeface="+mn-cs"/>
              </a:rPr>
              <a:t>- </a:t>
            </a:r>
            <a:r>
              <a:rPr lang="es-ES" sz="1200" b="1" i="0" u="none" strike="noStrike" kern="1200" baseline="0" dirty="0" smtClean="0">
                <a:solidFill>
                  <a:schemeClr val="tx1"/>
                </a:solidFill>
                <a:latin typeface="+mn-lt"/>
                <a:ea typeface="+mn-ea"/>
                <a:cs typeface="+mn-cs"/>
              </a:rPr>
              <a:t>Generación</a:t>
            </a:r>
            <a:r>
              <a:rPr lang="es-ES" sz="1200" b="0" i="0" u="none" strike="noStrike" kern="1200" baseline="0" dirty="0" smtClean="0">
                <a:solidFill>
                  <a:schemeClr val="tx1"/>
                </a:solidFill>
                <a:latin typeface="+mn-lt"/>
                <a:ea typeface="+mn-ea"/>
                <a:cs typeface="+mn-cs"/>
              </a:rPr>
              <a:t> </a:t>
            </a:r>
            <a:r>
              <a:rPr lang="es-ES" sz="1200" b="1" i="0" u="none" strike="noStrike" kern="1200" baseline="0" dirty="0" smtClean="0">
                <a:solidFill>
                  <a:schemeClr val="tx1"/>
                </a:solidFill>
                <a:latin typeface="+mn-lt"/>
                <a:ea typeface="+mn-ea"/>
                <a:cs typeface="+mn-cs"/>
              </a:rPr>
              <a:t>de respuestas</a:t>
            </a:r>
            <a:r>
              <a:rPr lang="es-ES" sz="1200" b="0" i="0" u="none" strike="noStrike" kern="1200" baseline="0" dirty="0" smtClean="0">
                <a:solidFill>
                  <a:schemeClr val="tx1"/>
                </a:solidFill>
                <a:latin typeface="+mn-lt"/>
                <a:ea typeface="+mn-ea"/>
                <a:cs typeface="+mn-cs"/>
              </a:rPr>
              <a:t>, que devuelve </a:t>
            </a:r>
            <a:r>
              <a:rPr lang="es-ES" sz="1200" b="0" i="0" u="none" strike="noStrike" kern="1200" baseline="0" dirty="0" smtClean="0">
                <a:solidFill>
                  <a:schemeClr val="tx1"/>
                </a:solidFill>
                <a:latin typeface="+mn-lt"/>
                <a:ea typeface="+mn-ea"/>
                <a:cs typeface="+mn-cs"/>
              </a:rPr>
              <a:t>la información solicitada o </a:t>
            </a:r>
            <a:r>
              <a:rPr lang="es-ES" sz="1200" b="0" i="0" u="none" strike="noStrike" kern="1200" baseline="0" dirty="0" smtClean="0">
                <a:solidFill>
                  <a:schemeClr val="tx1"/>
                </a:solidFill>
                <a:latin typeface="+mn-lt"/>
                <a:ea typeface="+mn-ea"/>
                <a:cs typeface="+mn-cs"/>
              </a:rPr>
              <a:t>ejecuta </a:t>
            </a:r>
            <a:r>
              <a:rPr lang="es-ES" sz="1200" b="0" i="0" u="none" strike="noStrike" kern="1200" baseline="0" dirty="0" smtClean="0">
                <a:solidFill>
                  <a:schemeClr val="tx1"/>
                </a:solidFill>
                <a:latin typeface="+mn-lt"/>
                <a:ea typeface="+mn-ea"/>
                <a:cs typeface="+mn-cs"/>
              </a:rPr>
              <a:t>alguna acción. </a:t>
            </a:r>
          </a:p>
          <a:p>
            <a:pPr marL="0" indent="0">
              <a:buFontTx/>
              <a:buNone/>
            </a:pPr>
            <a:r>
              <a:rPr lang="es-ES" sz="1200" b="0" i="0" u="none" strike="noStrike" kern="1200" baseline="0" dirty="0" smtClean="0">
                <a:solidFill>
                  <a:schemeClr val="tx1"/>
                </a:solidFill>
                <a:latin typeface="+mn-lt"/>
                <a:ea typeface="+mn-ea"/>
                <a:cs typeface="+mn-cs"/>
              </a:rPr>
              <a:t>- </a:t>
            </a:r>
            <a:r>
              <a:rPr lang="es-ES" sz="1200" b="1" i="0" u="none" strike="noStrike" kern="1200" baseline="0" dirty="0" smtClean="0">
                <a:solidFill>
                  <a:schemeClr val="tx1"/>
                </a:solidFill>
                <a:latin typeface="+mn-lt"/>
                <a:ea typeface="+mn-ea"/>
                <a:cs typeface="+mn-cs"/>
              </a:rPr>
              <a:t>Síntesis</a:t>
            </a:r>
            <a:r>
              <a:rPr lang="es-ES" sz="1200" b="0" i="0" u="none" strike="noStrike" kern="1200" baseline="0" dirty="0" smtClean="0">
                <a:solidFill>
                  <a:schemeClr val="tx1"/>
                </a:solidFill>
                <a:latin typeface="+mn-lt"/>
                <a:ea typeface="+mn-ea"/>
                <a:cs typeface="+mn-cs"/>
              </a:rPr>
              <a:t> </a:t>
            </a:r>
            <a:r>
              <a:rPr lang="es-ES" sz="1200" b="1" i="0" u="none" strike="noStrike" kern="1200" baseline="0" dirty="0" smtClean="0">
                <a:solidFill>
                  <a:schemeClr val="tx1"/>
                </a:solidFill>
                <a:latin typeface="+mn-lt"/>
                <a:ea typeface="+mn-ea"/>
                <a:cs typeface="+mn-cs"/>
              </a:rPr>
              <a:t>de voz, </a:t>
            </a:r>
            <a:r>
              <a:rPr lang="es-ES" sz="1200" b="0" i="0" u="none" strike="noStrike" kern="1200" baseline="0" dirty="0" smtClean="0">
                <a:solidFill>
                  <a:schemeClr val="tx1"/>
                </a:solidFill>
                <a:latin typeface="+mn-lt"/>
                <a:ea typeface="+mn-ea"/>
                <a:cs typeface="+mn-cs"/>
              </a:rPr>
              <a:t>para traducir </a:t>
            </a:r>
            <a:r>
              <a:rPr lang="es-ES" sz="1200" b="0" i="0" u="none" strike="noStrike" kern="1200" baseline="0" dirty="0" smtClean="0">
                <a:solidFill>
                  <a:schemeClr val="tx1"/>
                </a:solidFill>
                <a:latin typeface="+mn-lt"/>
                <a:ea typeface="+mn-ea"/>
                <a:cs typeface="+mn-cs"/>
              </a:rPr>
              <a:t>los mensajes de texto a voz. </a:t>
            </a:r>
          </a:p>
          <a:p>
            <a:pPr marL="0" indent="0">
              <a:buFontTx/>
              <a:buNone/>
            </a:pPr>
            <a:endParaRPr lang="es-ES" sz="1200" b="0" i="0" u="none" strike="noStrike" kern="1200" baseline="0" dirty="0" smtClean="0">
              <a:solidFill>
                <a:schemeClr val="tx1"/>
              </a:solidFill>
              <a:latin typeface="+mn-lt"/>
              <a:ea typeface="+mn-ea"/>
              <a:cs typeface="+mn-cs"/>
            </a:endParaRPr>
          </a:p>
          <a:p>
            <a:pPr marL="0" indent="0">
              <a:buFontTx/>
              <a:buNone/>
            </a:pPr>
            <a:r>
              <a:rPr lang="es-ES" sz="1200" b="0" i="0" u="none" strike="noStrike" kern="1200" baseline="0" dirty="0" smtClean="0">
                <a:solidFill>
                  <a:schemeClr val="tx1"/>
                </a:solidFill>
                <a:latin typeface="+mn-lt"/>
                <a:ea typeface="+mn-ea"/>
                <a:cs typeface="+mn-cs"/>
              </a:rPr>
              <a:t>En la metodología de trabajo que veremos a continuación analizaremos la solución propuesta para cada parte.</a:t>
            </a:r>
          </a:p>
          <a:p>
            <a:pPr marL="0" indent="0">
              <a:buFontTx/>
              <a:buNone/>
            </a:pPr>
            <a:r>
              <a:rPr lang="es-ES" sz="1200" b="0" i="0" u="none" strike="noStrike" kern="1200" baseline="0" dirty="0" smtClean="0">
                <a:solidFill>
                  <a:schemeClr val="tx1"/>
                </a:solidFill>
                <a:latin typeface="+mn-lt"/>
                <a:ea typeface="+mn-ea"/>
                <a:cs typeface="+mn-cs"/>
              </a:rPr>
              <a:t>Para los bloques de comprensión, gestión del diálogo y generación de respuesta, hemos decidido usar una solución NLP de las disponibles en la actualidad, haremos un estudio comparativo y elegiremos la que mejor se adapte a nuestras necesidades.</a:t>
            </a:r>
          </a:p>
          <a:p>
            <a:pPr marL="0" indent="0">
              <a:buFontTx/>
              <a:buNone/>
            </a:pPr>
            <a:r>
              <a:rPr lang="es-ES" sz="1200" b="0" i="0" u="none" strike="noStrike" kern="1200" baseline="0" dirty="0" smtClean="0">
                <a:solidFill>
                  <a:schemeClr val="tx1"/>
                </a:solidFill>
                <a:latin typeface="+mn-lt"/>
                <a:ea typeface="+mn-ea"/>
                <a:cs typeface="+mn-cs"/>
              </a:rPr>
              <a:t>Para esta primera propuesta de </a:t>
            </a:r>
            <a:r>
              <a:rPr lang="es-ES" sz="1200" b="0" i="0" u="none" strike="noStrike" kern="1200" baseline="0" dirty="0" err="1" smtClean="0">
                <a:solidFill>
                  <a:schemeClr val="tx1"/>
                </a:solidFill>
                <a:latin typeface="+mn-lt"/>
                <a:ea typeface="+mn-ea"/>
                <a:cs typeface="+mn-cs"/>
              </a:rPr>
              <a:t>chatbot</a:t>
            </a:r>
            <a:r>
              <a:rPr lang="es-ES" sz="1200" b="0" i="0" u="none" strike="noStrike" kern="1200" baseline="0" dirty="0" smtClean="0">
                <a:solidFill>
                  <a:schemeClr val="tx1"/>
                </a:solidFill>
                <a:latin typeface="+mn-lt"/>
                <a:ea typeface="+mn-ea"/>
                <a:cs typeface="+mn-cs"/>
              </a:rPr>
              <a:t> la interfaz será solo textual, por lo que no será necesarios los bloques de reconocimiento y síntesis de voz.   </a:t>
            </a:r>
          </a:p>
          <a:p>
            <a:pPr marL="0" indent="0">
              <a:buFontTx/>
              <a:buNone/>
            </a:pPr>
            <a:r>
              <a:rPr lang="es-ES" sz="1200" b="0" i="0" u="none" strike="noStrike" kern="1200" baseline="0" dirty="0" smtClean="0">
                <a:solidFill>
                  <a:schemeClr val="tx1"/>
                </a:solidFill>
                <a:latin typeface="+mn-lt"/>
                <a:ea typeface="+mn-ea"/>
                <a:cs typeface="+mn-cs"/>
              </a:rPr>
              <a:t>También será necesario identificar </a:t>
            </a:r>
            <a:r>
              <a:rPr lang="es-ES" sz="1200" b="0" i="0" u="none" strike="noStrike" kern="1200" baseline="0" dirty="0" smtClean="0">
                <a:solidFill>
                  <a:schemeClr val="tx1"/>
                </a:solidFill>
                <a:latin typeface="+mn-lt"/>
                <a:ea typeface="+mn-ea"/>
                <a:cs typeface="+mn-cs"/>
              </a:rPr>
              <a:t>las fuentes de información involucradas y los accesos a ellas.</a:t>
            </a:r>
          </a:p>
          <a:p>
            <a:pPr marL="0" indent="0">
              <a:buFontTx/>
              <a:buNone/>
            </a:pPr>
            <a:endParaRPr lang="es-ES" sz="1200" b="0" i="0" u="none" strike="noStrike" kern="1200" baseline="0" dirty="0" smtClean="0">
              <a:solidFill>
                <a:schemeClr val="tx1"/>
              </a:solidFill>
              <a:latin typeface="+mn-lt"/>
              <a:ea typeface="+mn-ea"/>
              <a:cs typeface="+mn-cs"/>
            </a:endParaRPr>
          </a:p>
          <a:p>
            <a:pPr marL="171450" indent="-171450">
              <a:buFontTx/>
              <a:buChar char="-"/>
            </a:pPr>
            <a:endParaRPr lang="es-ES" sz="1200" b="0" i="0" u="none" strike="noStrike" kern="1200" baseline="0" dirty="0" smtClean="0">
              <a:solidFill>
                <a:schemeClr val="tx1"/>
              </a:solidFill>
              <a:latin typeface="+mn-lt"/>
              <a:ea typeface="+mn-ea"/>
              <a:cs typeface="+mn-cs"/>
            </a:endParaRPr>
          </a:p>
          <a:p>
            <a:endParaRPr lang="es-ES" baseline="0" dirty="0" smtClean="0"/>
          </a:p>
          <a:p>
            <a:endParaRPr lang="es-ES" dirty="0" smtClean="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8</a:t>
            </a:fld>
            <a:endParaRPr lang="en-GB"/>
          </a:p>
        </p:txBody>
      </p:sp>
    </p:spTree>
    <p:extLst>
      <p:ext uri="{BB962C8B-B14F-4D97-AF65-F5344CB8AC3E}">
        <p14:creationId xmlns:p14="http://schemas.microsoft.com/office/powerpoint/2010/main" val="2496383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El flujo de</a:t>
            </a:r>
            <a:r>
              <a:rPr lang="es-ES" baseline="0" dirty="0" smtClean="0"/>
              <a:t> trabajo que se ha seguido </a:t>
            </a:r>
            <a:r>
              <a:rPr lang="es-ES" baseline="0" dirty="0" smtClean="0"/>
              <a:t>para la construcción de la solución propuesta se </a:t>
            </a:r>
            <a:r>
              <a:rPr lang="es-ES" baseline="0" dirty="0" smtClean="0"/>
              <a:t>puede resumir en estos 9 </a:t>
            </a:r>
            <a:r>
              <a:rPr lang="es-ES" baseline="0" dirty="0" smtClean="0"/>
              <a:t>pasos:</a:t>
            </a:r>
            <a:endParaRPr lang="es-ES" baseline="0" dirty="0" smtClean="0"/>
          </a:p>
          <a:p>
            <a:pPr marL="228600" indent="-228600">
              <a:buAutoNum type="arabicParenR"/>
            </a:pPr>
            <a:r>
              <a:rPr lang="es-ES" baseline="0" dirty="0" smtClean="0"/>
              <a:t>En primer lugar selección de </a:t>
            </a:r>
            <a:r>
              <a:rPr lang="es-ES" baseline="0" dirty="0" smtClean="0"/>
              <a:t>la </a:t>
            </a:r>
            <a:r>
              <a:rPr lang="es-ES" baseline="0" dirty="0" smtClean="0"/>
              <a:t>solución NLP </a:t>
            </a:r>
            <a:r>
              <a:rPr lang="es-ES" baseline="0" dirty="0" smtClean="0"/>
              <a:t>para resolver la parte de comprensión del lenguaje y gestión del diálogo.</a:t>
            </a:r>
          </a:p>
          <a:p>
            <a:pPr marL="228600" indent="-228600">
              <a:buAutoNum type="arabicParenR"/>
            </a:pPr>
            <a:r>
              <a:rPr lang="es-ES" baseline="0" dirty="0" smtClean="0"/>
              <a:t>Selección </a:t>
            </a:r>
            <a:r>
              <a:rPr lang="es-ES" baseline="0" dirty="0" smtClean="0"/>
              <a:t>e integración de </a:t>
            </a:r>
            <a:r>
              <a:rPr lang="es-ES" baseline="0" dirty="0" smtClean="0"/>
              <a:t>la interfaz de </a:t>
            </a:r>
            <a:r>
              <a:rPr lang="es-ES" baseline="0" dirty="0" smtClean="0"/>
              <a:t>usuario</a:t>
            </a:r>
          </a:p>
          <a:p>
            <a:pPr marL="228600" indent="-228600">
              <a:buAutoNum type="arabicParenR"/>
            </a:pPr>
            <a:r>
              <a:rPr lang="es-ES" baseline="0" dirty="0" smtClean="0"/>
              <a:t>Selección e integración de las fuentes de datos externas, que en nuestro caso será una base de datos o servicio de recetas a partir de ingredientes, tipos de cocina, nombre del plato, intolerancias, etc.</a:t>
            </a:r>
          </a:p>
          <a:p>
            <a:pPr marL="228600" indent="-228600">
              <a:buAutoNum type="arabicParenR"/>
            </a:pPr>
            <a:r>
              <a:rPr lang="es-ES" baseline="0" dirty="0" smtClean="0"/>
              <a:t>Modelado de la base de datos que representa el frigorífico, que contenga la información de todos los productos de su interior.</a:t>
            </a:r>
          </a:p>
          <a:p>
            <a:pPr marL="228600" indent="-228600">
              <a:buAutoNum type="arabicParenR"/>
            </a:pPr>
            <a:r>
              <a:rPr lang="es-ES" baseline="0" dirty="0" smtClean="0"/>
              <a:t>Definición de la intenciones, entidades y variables de contexto necesarias</a:t>
            </a:r>
          </a:p>
          <a:p>
            <a:pPr marL="228600" indent="-228600">
              <a:buAutoNum type="arabicParenR"/>
            </a:pPr>
            <a:r>
              <a:rPr lang="es-ES" baseline="0" dirty="0" smtClean="0"/>
              <a:t>Diseño del flujo de la conversación, es decir, diseñar cómo debe comportarse el </a:t>
            </a:r>
            <a:r>
              <a:rPr lang="es-ES" baseline="0" dirty="0" err="1" smtClean="0"/>
              <a:t>chatbot</a:t>
            </a:r>
            <a:r>
              <a:rPr lang="es-ES" baseline="0" dirty="0" smtClean="0"/>
              <a:t> cuando reconozca cada intención y cómo interactuar con el usuario cuando necesite información que no haya sido proporcionada</a:t>
            </a:r>
          </a:p>
          <a:p>
            <a:pPr marL="228600" indent="-228600">
              <a:buAutoNum type="arabicParenR"/>
            </a:pPr>
            <a:r>
              <a:rPr lang="es-ES" baseline="0" dirty="0" smtClean="0"/>
              <a:t>Entrenamiento de intenciones y entidades, es decir, proporcionar ejemplos de cada intención y entidad para que nuestro </a:t>
            </a:r>
            <a:r>
              <a:rPr lang="es-ES" baseline="0" dirty="0" err="1" smtClean="0"/>
              <a:t>chatbot</a:t>
            </a:r>
            <a:r>
              <a:rPr lang="es-ES" baseline="0" dirty="0" smtClean="0"/>
              <a:t> aprenda a identificarlas</a:t>
            </a:r>
          </a:p>
          <a:p>
            <a:pPr marL="228600" indent="-228600">
              <a:buAutoNum type="arabicParenR"/>
            </a:pPr>
            <a:r>
              <a:rPr lang="es-ES" baseline="0" dirty="0" smtClean="0"/>
              <a:t>Implementar el flujo de la conversación según el diseño realizado en el paso 6</a:t>
            </a:r>
          </a:p>
          <a:p>
            <a:pPr marL="228600" indent="-228600">
              <a:buAutoNum type="arabicParenR"/>
            </a:pPr>
            <a:r>
              <a:rPr lang="es-ES" baseline="0" dirty="0" smtClean="0"/>
              <a:t>Por último implementar una aplicación o los conectores necesarios que coordine las llamadas y el trabajo en conjunto de cada parte </a:t>
            </a:r>
          </a:p>
          <a:p>
            <a:pPr marL="228600" indent="-228600">
              <a:buAutoNum type="arabicParenR"/>
            </a:pP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9</a:t>
            </a:fld>
            <a:endParaRPr lang="en-GB"/>
          </a:p>
        </p:txBody>
      </p:sp>
    </p:spTree>
    <p:extLst>
      <p:ext uri="{BB962C8B-B14F-4D97-AF65-F5344CB8AC3E}">
        <p14:creationId xmlns:p14="http://schemas.microsoft.com/office/powerpoint/2010/main" val="3818258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E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s-ES"/>
          </a:p>
        </p:txBody>
      </p:sp>
      <p:sp>
        <p:nvSpPr>
          <p:cNvPr id="4" name="Marcador de fecha 3"/>
          <p:cNvSpPr>
            <a:spLocks noGrp="1"/>
          </p:cNvSpPr>
          <p:nvPr>
            <p:ph type="dt" sz="half" idx="10"/>
          </p:nvPr>
        </p:nvSpPr>
        <p:spPr/>
        <p:txBody>
          <a:bodyPr/>
          <a:lstStyle/>
          <a:p>
            <a:fld id="{DE7CA698-4D04-4307-B112-7F3118797394}" type="datetimeFigureOut">
              <a:rPr lang="es-ES" smtClean="0"/>
              <a:t>18/03/2018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1893A955-D7E8-4EA4-81B5-BBD34FF23FF0}" type="slidenum">
              <a:rPr lang="es-ES" smtClean="0"/>
              <a:t>‹Nº›</a:t>
            </a:fld>
            <a:endParaRPr lang="es-ES"/>
          </a:p>
        </p:txBody>
      </p:sp>
    </p:spTree>
    <p:extLst>
      <p:ext uri="{BB962C8B-B14F-4D97-AF65-F5344CB8AC3E}">
        <p14:creationId xmlns:p14="http://schemas.microsoft.com/office/powerpoint/2010/main" val="3395428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DE7CA698-4D04-4307-B112-7F3118797394}" type="datetimeFigureOut">
              <a:rPr lang="es-ES" smtClean="0"/>
              <a:t>18/03/2018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1893A955-D7E8-4EA4-81B5-BBD34FF23FF0}" type="slidenum">
              <a:rPr lang="es-ES" smtClean="0"/>
              <a:t>‹Nº›</a:t>
            </a:fld>
            <a:endParaRPr lang="es-ES"/>
          </a:p>
        </p:txBody>
      </p:sp>
    </p:spTree>
    <p:extLst>
      <p:ext uri="{BB962C8B-B14F-4D97-AF65-F5344CB8AC3E}">
        <p14:creationId xmlns:p14="http://schemas.microsoft.com/office/powerpoint/2010/main" val="687110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DE7CA698-4D04-4307-B112-7F3118797394}" type="datetimeFigureOut">
              <a:rPr lang="es-ES" smtClean="0"/>
              <a:t>18/03/2018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1893A955-D7E8-4EA4-81B5-BBD34FF23FF0}" type="slidenum">
              <a:rPr lang="es-ES" smtClean="0"/>
              <a:t>‹Nº›</a:t>
            </a:fld>
            <a:endParaRPr lang="es-ES"/>
          </a:p>
        </p:txBody>
      </p:sp>
    </p:spTree>
    <p:extLst>
      <p:ext uri="{BB962C8B-B14F-4D97-AF65-F5344CB8AC3E}">
        <p14:creationId xmlns:p14="http://schemas.microsoft.com/office/powerpoint/2010/main" val="15857600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GB"/>
          </a:p>
        </p:txBody>
      </p:sp>
      <p:sp>
        <p:nvSpPr>
          <p:cNvPr id="3" name="Marcador de fecha 2"/>
          <p:cNvSpPr>
            <a:spLocks noGrp="1"/>
          </p:cNvSpPr>
          <p:nvPr>
            <p:ph type="dt" sz="half" idx="10"/>
          </p:nvPr>
        </p:nvSpPr>
        <p:spPr/>
        <p:txBody>
          <a:bodyPr/>
          <a:lstStyle/>
          <a:p>
            <a:fld id="{DE7CA698-4D04-4307-B112-7F3118797394}" type="datetimeFigureOut">
              <a:rPr lang="es-ES" smtClean="0"/>
              <a:t>18/03/2018</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1893A955-D7E8-4EA4-81B5-BBD34FF23FF0}" type="slidenum">
              <a:rPr lang="es-ES" smtClean="0"/>
              <a:t>‹Nº›</a:t>
            </a:fld>
            <a:endParaRPr lang="es-ES"/>
          </a:p>
        </p:txBody>
      </p:sp>
    </p:spTree>
    <p:extLst>
      <p:ext uri="{BB962C8B-B14F-4D97-AF65-F5344CB8AC3E}">
        <p14:creationId xmlns:p14="http://schemas.microsoft.com/office/powerpoint/2010/main" val="2514497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DE7CA698-4D04-4307-B112-7F3118797394}" type="datetimeFigureOut">
              <a:rPr lang="es-ES" smtClean="0"/>
              <a:t>18/03/2018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1893A955-D7E8-4EA4-81B5-BBD34FF23FF0}" type="slidenum">
              <a:rPr lang="es-ES" smtClean="0"/>
              <a:t>‹Nº›</a:t>
            </a:fld>
            <a:endParaRPr lang="es-ES"/>
          </a:p>
        </p:txBody>
      </p:sp>
    </p:spTree>
    <p:extLst>
      <p:ext uri="{BB962C8B-B14F-4D97-AF65-F5344CB8AC3E}">
        <p14:creationId xmlns:p14="http://schemas.microsoft.com/office/powerpoint/2010/main" val="1440588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DE7CA698-4D04-4307-B112-7F3118797394}" type="datetimeFigureOut">
              <a:rPr lang="es-ES" smtClean="0"/>
              <a:t>18/03/2018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1893A955-D7E8-4EA4-81B5-BBD34FF23FF0}" type="slidenum">
              <a:rPr lang="es-ES" smtClean="0"/>
              <a:t>‹Nº›</a:t>
            </a:fld>
            <a:endParaRPr lang="es-ES"/>
          </a:p>
        </p:txBody>
      </p:sp>
    </p:spTree>
    <p:extLst>
      <p:ext uri="{BB962C8B-B14F-4D97-AF65-F5344CB8AC3E}">
        <p14:creationId xmlns:p14="http://schemas.microsoft.com/office/powerpoint/2010/main" val="1174138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contenido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fecha 4"/>
          <p:cNvSpPr>
            <a:spLocks noGrp="1"/>
          </p:cNvSpPr>
          <p:nvPr>
            <p:ph type="dt" sz="half" idx="10"/>
          </p:nvPr>
        </p:nvSpPr>
        <p:spPr/>
        <p:txBody>
          <a:bodyPr/>
          <a:lstStyle/>
          <a:p>
            <a:fld id="{DE7CA698-4D04-4307-B112-7F3118797394}" type="datetimeFigureOut">
              <a:rPr lang="es-ES" smtClean="0"/>
              <a:t>18/03/2018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1893A955-D7E8-4EA4-81B5-BBD34FF23FF0}" type="slidenum">
              <a:rPr lang="es-ES" smtClean="0"/>
              <a:t>‹Nº›</a:t>
            </a:fld>
            <a:endParaRPr lang="es-ES"/>
          </a:p>
        </p:txBody>
      </p:sp>
    </p:spTree>
    <p:extLst>
      <p:ext uri="{BB962C8B-B14F-4D97-AF65-F5344CB8AC3E}">
        <p14:creationId xmlns:p14="http://schemas.microsoft.com/office/powerpoint/2010/main" val="4144534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Marcador de fecha 6"/>
          <p:cNvSpPr>
            <a:spLocks noGrp="1"/>
          </p:cNvSpPr>
          <p:nvPr>
            <p:ph type="dt" sz="half" idx="10"/>
          </p:nvPr>
        </p:nvSpPr>
        <p:spPr/>
        <p:txBody>
          <a:bodyPr/>
          <a:lstStyle/>
          <a:p>
            <a:fld id="{DE7CA698-4D04-4307-B112-7F3118797394}" type="datetimeFigureOut">
              <a:rPr lang="es-ES" smtClean="0"/>
              <a:t>18/03/2018</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1893A955-D7E8-4EA4-81B5-BBD34FF23FF0}" type="slidenum">
              <a:rPr lang="es-ES" smtClean="0"/>
              <a:t>‹Nº›</a:t>
            </a:fld>
            <a:endParaRPr lang="es-ES"/>
          </a:p>
        </p:txBody>
      </p:sp>
    </p:spTree>
    <p:extLst>
      <p:ext uri="{BB962C8B-B14F-4D97-AF65-F5344CB8AC3E}">
        <p14:creationId xmlns:p14="http://schemas.microsoft.com/office/powerpoint/2010/main" val="489459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fecha 2"/>
          <p:cNvSpPr>
            <a:spLocks noGrp="1"/>
          </p:cNvSpPr>
          <p:nvPr>
            <p:ph type="dt" sz="half" idx="10"/>
          </p:nvPr>
        </p:nvSpPr>
        <p:spPr/>
        <p:txBody>
          <a:bodyPr/>
          <a:lstStyle/>
          <a:p>
            <a:fld id="{DE7CA698-4D04-4307-B112-7F3118797394}" type="datetimeFigureOut">
              <a:rPr lang="es-ES" smtClean="0"/>
              <a:t>18/03/2018</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1893A955-D7E8-4EA4-81B5-BBD34FF23FF0}" type="slidenum">
              <a:rPr lang="es-ES" smtClean="0"/>
              <a:t>‹Nº›</a:t>
            </a:fld>
            <a:endParaRPr lang="es-ES"/>
          </a:p>
        </p:txBody>
      </p:sp>
    </p:spTree>
    <p:extLst>
      <p:ext uri="{BB962C8B-B14F-4D97-AF65-F5344CB8AC3E}">
        <p14:creationId xmlns:p14="http://schemas.microsoft.com/office/powerpoint/2010/main" val="2971059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DE7CA698-4D04-4307-B112-7F3118797394}" type="datetimeFigureOut">
              <a:rPr lang="es-ES" smtClean="0"/>
              <a:t>18/03/2018</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1893A955-D7E8-4EA4-81B5-BBD34FF23FF0}" type="slidenum">
              <a:rPr lang="es-ES" smtClean="0"/>
              <a:t>‹Nº›</a:t>
            </a:fld>
            <a:endParaRPr lang="es-ES"/>
          </a:p>
        </p:txBody>
      </p:sp>
    </p:spTree>
    <p:extLst>
      <p:ext uri="{BB962C8B-B14F-4D97-AF65-F5344CB8AC3E}">
        <p14:creationId xmlns:p14="http://schemas.microsoft.com/office/powerpoint/2010/main" val="2459203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DE7CA698-4D04-4307-B112-7F3118797394}" type="datetimeFigureOut">
              <a:rPr lang="es-ES" smtClean="0"/>
              <a:t>18/03/2018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1893A955-D7E8-4EA4-81B5-BBD34FF23FF0}" type="slidenum">
              <a:rPr lang="es-ES" smtClean="0"/>
              <a:t>‹Nº›</a:t>
            </a:fld>
            <a:endParaRPr lang="es-ES"/>
          </a:p>
        </p:txBody>
      </p:sp>
    </p:spTree>
    <p:extLst>
      <p:ext uri="{BB962C8B-B14F-4D97-AF65-F5344CB8AC3E}">
        <p14:creationId xmlns:p14="http://schemas.microsoft.com/office/powerpoint/2010/main" val="3397537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DE7CA698-4D04-4307-B112-7F3118797394}" type="datetimeFigureOut">
              <a:rPr lang="es-ES" smtClean="0"/>
              <a:t>18/03/2018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1893A955-D7E8-4EA4-81B5-BBD34FF23FF0}" type="slidenum">
              <a:rPr lang="es-ES" smtClean="0"/>
              <a:t>‹Nº›</a:t>
            </a:fld>
            <a:endParaRPr lang="es-ES"/>
          </a:p>
        </p:txBody>
      </p:sp>
    </p:spTree>
    <p:extLst>
      <p:ext uri="{BB962C8B-B14F-4D97-AF65-F5344CB8AC3E}">
        <p14:creationId xmlns:p14="http://schemas.microsoft.com/office/powerpoint/2010/main" val="1102706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7CA698-4D04-4307-B112-7F3118797394}" type="datetimeFigureOut">
              <a:rPr lang="es-ES" smtClean="0"/>
              <a:t>18/03/2018</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93A955-D7E8-4EA4-81B5-BBD34FF23FF0}" type="slidenum">
              <a:rPr lang="es-ES" smtClean="0"/>
              <a:t>‹Nº›</a:t>
            </a:fld>
            <a:endParaRPr lang="es-ES"/>
          </a:p>
        </p:txBody>
      </p:sp>
    </p:spTree>
    <p:extLst>
      <p:ext uri="{BB962C8B-B14F-4D97-AF65-F5344CB8AC3E}">
        <p14:creationId xmlns:p14="http://schemas.microsoft.com/office/powerpoint/2010/main" val="15451642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3.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5.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jpe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49.jpeg"/><Relationship Id="rId5" Type="http://schemas.openxmlformats.org/officeDocument/2006/relationships/image" Target="../media/image48.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8.jpg"/><Relationship Id="rId7"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jpeg"/><Relationship Id="rId7" Type="http://schemas.openxmlformats.org/officeDocument/2006/relationships/image" Target="../media/image71.jpe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70.jpg"/><Relationship Id="rId5" Type="http://schemas.openxmlformats.org/officeDocument/2006/relationships/image" Target="../media/image69.jpeg"/><Relationship Id="rId10" Type="http://schemas.openxmlformats.org/officeDocument/2006/relationships/image" Target="../media/image74.jpeg"/><Relationship Id="rId4" Type="http://schemas.openxmlformats.org/officeDocument/2006/relationships/image" Target="../media/image68.png"/><Relationship Id="rId9" Type="http://schemas.openxmlformats.org/officeDocument/2006/relationships/image" Target="../media/image73.jpg"/></Relationships>
</file>

<file path=ppt/slides/_rels/slide36.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77.png"/><Relationship Id="rId4" Type="http://schemas.openxmlformats.org/officeDocument/2006/relationships/image" Target="../media/image76.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8000"/>
            <a:lum/>
          </a:blip>
          <a:srcRect/>
          <a:stretch>
            <a:fillRect t="-10000" b="-10000"/>
          </a:stretch>
        </a:blipFill>
        <a:effectLst/>
      </p:bgPr>
    </p:bg>
    <p:spTree>
      <p:nvGrpSpPr>
        <p:cNvPr id="1" name=""/>
        <p:cNvGrpSpPr/>
        <p:nvPr/>
      </p:nvGrpSpPr>
      <p:grpSpPr>
        <a:xfrm>
          <a:off x="0" y="0"/>
          <a:ext cx="0" cy="0"/>
          <a:chOff x="0" y="0"/>
          <a:chExt cx="0" cy="0"/>
        </a:xfrm>
      </p:grpSpPr>
      <p:sp>
        <p:nvSpPr>
          <p:cNvPr id="2" name="CuadroTexto 3"/>
          <p:cNvSpPr txBox="1"/>
          <p:nvPr/>
        </p:nvSpPr>
        <p:spPr>
          <a:xfrm>
            <a:off x="1907498" y="1940914"/>
            <a:ext cx="9747633" cy="1600438"/>
          </a:xfrm>
          <a:prstGeom prst="rect">
            <a:avLst/>
          </a:prstGeom>
          <a:noFill/>
        </p:spPr>
        <p:txBody>
          <a:bodyPr wrap="square" rtlCol="0">
            <a:spAutoFit/>
          </a:bodyPr>
          <a:lstStyle/>
          <a:p>
            <a:pPr algn="r"/>
            <a:r>
              <a:rPr lang="es-ES" sz="5400" b="1" dirty="0" smtClean="0">
                <a:solidFill>
                  <a:schemeClr val="tx1">
                    <a:lumMod val="85000"/>
                    <a:lumOff val="15000"/>
                  </a:schemeClr>
                </a:solidFill>
                <a:latin typeface="Arial Black" panose="020B0A04020102020204" pitchFamily="34" charset="0"/>
              </a:rPr>
              <a:t>Asistente conversacional</a:t>
            </a:r>
          </a:p>
          <a:p>
            <a:pPr algn="r"/>
            <a:r>
              <a:rPr lang="es-ES" sz="4400" b="1" dirty="0" smtClean="0">
                <a:solidFill>
                  <a:schemeClr val="accent4">
                    <a:lumMod val="75000"/>
                  </a:schemeClr>
                </a:solidFill>
                <a:latin typeface="Arial Black" panose="020B0A04020102020204" pitchFamily="34" charset="0"/>
              </a:rPr>
              <a:t>Frigorífico inteligente</a:t>
            </a:r>
            <a:endParaRPr lang="es-ES" sz="4400" dirty="0">
              <a:solidFill>
                <a:schemeClr val="accent4">
                  <a:lumMod val="75000"/>
                </a:schemeClr>
              </a:solidFill>
              <a:latin typeface="Arial Black" panose="020B0A04020102020204" pitchFamily="34" charset="0"/>
            </a:endParaRPr>
          </a:p>
        </p:txBody>
      </p:sp>
      <p:pic>
        <p:nvPicPr>
          <p:cNvPr id="4" name="Imagen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3463" y="4914898"/>
            <a:ext cx="1551845" cy="1500171"/>
          </a:xfrm>
          <a:prstGeom prst="rect">
            <a:avLst/>
          </a:prstGeom>
        </p:spPr>
      </p:pic>
      <p:sp>
        <p:nvSpPr>
          <p:cNvPr id="5" name="Rectángulo 4"/>
          <p:cNvSpPr/>
          <p:nvPr/>
        </p:nvSpPr>
        <p:spPr>
          <a:xfrm>
            <a:off x="9015664" y="5399406"/>
            <a:ext cx="2928338" cy="1015663"/>
          </a:xfrm>
          <a:prstGeom prst="rect">
            <a:avLst/>
          </a:prstGeom>
          <a:noFill/>
        </p:spPr>
        <p:txBody>
          <a:bodyPr wrap="square">
            <a:spAutoFit/>
          </a:bodyPr>
          <a:lstStyle/>
          <a:p>
            <a:r>
              <a:rPr lang="es-ES" sz="2000" b="1" dirty="0" smtClean="0">
                <a:solidFill>
                  <a:schemeClr val="bg1"/>
                </a:solidFill>
                <a:latin typeface="Berlin Sans FB Demi" panose="020E0802020502020306" pitchFamily="34" charset="0"/>
              </a:rPr>
              <a:t>Autor: Inma Perea</a:t>
            </a:r>
          </a:p>
          <a:p>
            <a:r>
              <a:rPr lang="es-ES" sz="2000" b="1" dirty="0" smtClean="0">
                <a:solidFill>
                  <a:schemeClr val="bg1"/>
                </a:solidFill>
                <a:latin typeface="Berlin Sans FB Demi" panose="020E0802020502020306" pitchFamily="34" charset="0"/>
              </a:rPr>
              <a:t>Tutor: Fernando Sancho</a:t>
            </a:r>
          </a:p>
          <a:p>
            <a:endParaRPr lang="es-ES" sz="2000" b="1" dirty="0" smtClean="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7021123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49089" y="559313"/>
            <a:ext cx="1909828" cy="583558"/>
          </a:xfrm>
          <a:prstGeom prst="rect">
            <a:avLst/>
          </a:prstGeom>
        </p:spPr>
      </p:pic>
      <p:sp>
        <p:nvSpPr>
          <p:cNvPr id="8" name="1 CuadroTexto"/>
          <p:cNvSpPr txBox="1"/>
          <p:nvPr/>
        </p:nvSpPr>
        <p:spPr>
          <a:xfrm>
            <a:off x="0" y="5534561"/>
            <a:ext cx="12192000" cy="1323439"/>
          </a:xfrm>
          <a:prstGeom prst="rect">
            <a:avLst/>
          </a:prstGeom>
          <a:solidFill>
            <a:srgbClr val="BFBFBF">
              <a:alpha val="50196"/>
            </a:srgbClr>
          </a:solidFill>
        </p:spPr>
        <p:txBody>
          <a:bodyPr wrap="square" rtlCol="0">
            <a:spAutoFit/>
          </a:bodyPr>
          <a:lstStyle/>
          <a:p>
            <a:pPr algn="ctr"/>
            <a:r>
              <a:rPr lang="es-ES" sz="8000" dirty="0" smtClean="0">
                <a:solidFill>
                  <a:schemeClr val="bg1"/>
                </a:solidFill>
                <a:latin typeface="BadaBoom BB" panose="020B0603050302020204" pitchFamily="34" charset="0"/>
              </a:rPr>
              <a:t>SELECCIÓN API NLP</a:t>
            </a:r>
            <a:endParaRPr lang="en-US" sz="8000" dirty="0">
              <a:solidFill>
                <a:schemeClr val="bg1"/>
              </a:solidFill>
              <a:latin typeface="BadaBoom BB" panose="020B0603050302020204" pitchFamily="34" charset="0"/>
            </a:endParaRPr>
          </a:p>
        </p:txBody>
      </p:sp>
      <p:pic>
        <p:nvPicPr>
          <p:cNvPr id="2" name="Imagen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27407" y="129057"/>
            <a:ext cx="1460441" cy="1325399"/>
          </a:xfrm>
          <a:prstGeom prst="rect">
            <a:avLst/>
          </a:prstGeom>
        </p:spPr>
      </p:pic>
      <p:pic>
        <p:nvPicPr>
          <p:cNvPr id="4" name="Imagen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354" y="302741"/>
            <a:ext cx="2068677" cy="1167471"/>
          </a:xfrm>
          <a:prstGeom prst="rect">
            <a:avLst/>
          </a:prstGeom>
        </p:spPr>
      </p:pic>
      <p:pic>
        <p:nvPicPr>
          <p:cNvPr id="5" name="Imagen 4"/>
          <p:cNvPicPr>
            <a:picLocks noChangeAspect="1"/>
          </p:cNvPicPr>
          <p:nvPr/>
        </p:nvPicPr>
        <p:blipFill rotWithShape="1">
          <a:blip r:embed="rId7" cstate="print">
            <a:extLst>
              <a:ext uri="{28A0092B-C50C-407E-A947-70E740481C1C}">
                <a14:useLocalDpi xmlns:a14="http://schemas.microsoft.com/office/drawing/2010/main" val="0"/>
              </a:ext>
            </a:extLst>
          </a:blip>
          <a:srcRect l="34643" t="19041" r="32186"/>
          <a:stretch/>
        </p:blipFill>
        <p:spPr>
          <a:xfrm>
            <a:off x="4205427" y="241347"/>
            <a:ext cx="1055077" cy="1256054"/>
          </a:xfrm>
          <a:prstGeom prst="rect">
            <a:avLst/>
          </a:prstGeom>
        </p:spPr>
      </p:pic>
      <p:pic>
        <p:nvPicPr>
          <p:cNvPr id="6" name="Imagen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185009" y="595474"/>
            <a:ext cx="1328925" cy="392564"/>
          </a:xfrm>
          <a:prstGeom prst="rect">
            <a:avLst/>
          </a:prstGeom>
        </p:spPr>
      </p:pic>
      <p:grpSp>
        <p:nvGrpSpPr>
          <p:cNvPr id="9" name="Grupo 8"/>
          <p:cNvGrpSpPr/>
          <p:nvPr/>
        </p:nvGrpSpPr>
        <p:grpSpPr>
          <a:xfrm>
            <a:off x="5767277" y="380358"/>
            <a:ext cx="2055720" cy="1012236"/>
            <a:chOff x="10273304" y="487988"/>
            <a:chExt cx="2055720" cy="1012236"/>
          </a:xfrm>
        </p:grpSpPr>
        <p:sp>
          <p:nvSpPr>
            <p:cNvPr id="16" name="CuadroTexto 15"/>
            <p:cNvSpPr txBox="1"/>
            <p:nvPr/>
          </p:nvSpPr>
          <p:spPr>
            <a:xfrm>
              <a:off x="10604810" y="977004"/>
              <a:ext cx="894221" cy="523220"/>
            </a:xfrm>
            <a:prstGeom prst="rect">
              <a:avLst/>
            </a:prstGeom>
            <a:noFill/>
          </p:spPr>
          <p:txBody>
            <a:bodyPr wrap="square" rtlCol="0">
              <a:spAutoFit/>
            </a:bodyPr>
            <a:lstStyle/>
            <a:p>
              <a:pPr algn="ctr"/>
              <a:r>
                <a:rPr lang="es-ES" sz="2800" b="1" dirty="0" smtClean="0">
                  <a:solidFill>
                    <a:schemeClr val="accent1"/>
                  </a:solidFill>
                </a:rPr>
                <a:t>LUIS</a:t>
              </a:r>
              <a:endParaRPr lang="es-ES" sz="2800" b="1" dirty="0">
                <a:solidFill>
                  <a:schemeClr val="accent1"/>
                </a:solidFill>
              </a:endParaRPr>
            </a:p>
          </p:txBody>
        </p:sp>
        <p:pic>
          <p:nvPicPr>
            <p:cNvPr id="7" name="Imagen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73304" y="487988"/>
              <a:ext cx="2055720" cy="758528"/>
            </a:xfrm>
            <a:prstGeom prst="rect">
              <a:avLst/>
            </a:prstGeom>
          </p:spPr>
        </p:pic>
      </p:grpSp>
    </p:spTree>
    <p:extLst>
      <p:ext uri="{BB962C8B-B14F-4D97-AF65-F5344CB8AC3E}">
        <p14:creationId xmlns:p14="http://schemas.microsoft.com/office/powerpoint/2010/main" val="18340307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p:cNvGraphicFramePr>
            <a:graphicFrameLocks noGrp="1"/>
          </p:cNvGraphicFramePr>
          <p:nvPr>
            <p:extLst>
              <p:ext uri="{D42A27DB-BD31-4B8C-83A1-F6EECF244321}">
                <p14:modId xmlns:p14="http://schemas.microsoft.com/office/powerpoint/2010/main" val="164601177"/>
              </p:ext>
            </p:extLst>
          </p:nvPr>
        </p:nvGraphicFramePr>
        <p:xfrm>
          <a:off x="621792" y="197521"/>
          <a:ext cx="10201078" cy="5313263"/>
        </p:xfrm>
        <a:graphic>
          <a:graphicData uri="http://schemas.openxmlformats.org/drawingml/2006/table">
            <a:tbl>
              <a:tblPr firstRow="1" bandRow="1">
                <a:tableStyleId>{F5AB1C69-6EDB-4FF4-983F-18BD219EF322}</a:tableStyleId>
              </a:tblPr>
              <a:tblGrid>
                <a:gridCol w="3065558"/>
                <a:gridCol w="1156034"/>
                <a:gridCol w="1102883"/>
                <a:gridCol w="1049732"/>
                <a:gridCol w="1355350"/>
                <a:gridCol w="1342062"/>
                <a:gridCol w="1129459"/>
              </a:tblGrid>
              <a:tr h="370840">
                <a:tc>
                  <a:txBody>
                    <a:bodyPr/>
                    <a:lstStyle/>
                    <a:p>
                      <a:endParaRPr lang="es-ES" dirty="0"/>
                    </a:p>
                  </a:txBody>
                  <a:tcPr anchor="ctr">
                    <a:noFill/>
                  </a:tcPr>
                </a:tc>
                <a:tc>
                  <a:txBody>
                    <a:bodyPr/>
                    <a:lstStyle/>
                    <a:p>
                      <a:pPr algn="ctr"/>
                      <a:endParaRPr lang="es-ES" dirty="0" smtClean="0"/>
                    </a:p>
                    <a:p>
                      <a:pPr algn="ctr"/>
                      <a:endParaRPr lang="es-ES" dirty="0" smtClean="0"/>
                    </a:p>
                    <a:p>
                      <a:pPr algn="ctr"/>
                      <a:endParaRPr lang="es-ES" dirty="0"/>
                    </a:p>
                  </a:txBody>
                  <a:tcPr anchor="ctr">
                    <a:solidFill>
                      <a:schemeClr val="bg2"/>
                    </a:solidFill>
                  </a:tcPr>
                </a:tc>
                <a:tc>
                  <a:txBody>
                    <a:bodyPr/>
                    <a:lstStyle/>
                    <a:p>
                      <a:pPr algn="ctr"/>
                      <a:endParaRPr lang="es-ES" dirty="0"/>
                    </a:p>
                  </a:txBody>
                  <a:tcPr anchor="ctr">
                    <a:solidFill>
                      <a:schemeClr val="bg2"/>
                    </a:solidFill>
                  </a:tcPr>
                </a:tc>
                <a:tc>
                  <a:txBody>
                    <a:bodyPr/>
                    <a:lstStyle/>
                    <a:p>
                      <a:pPr algn="ctr"/>
                      <a:endParaRPr lang="es-ES" dirty="0"/>
                    </a:p>
                  </a:txBody>
                  <a:tcPr anchor="ctr">
                    <a:solidFill>
                      <a:schemeClr val="bg2"/>
                    </a:solidFill>
                  </a:tcPr>
                </a:tc>
                <a:tc>
                  <a:txBody>
                    <a:bodyPr/>
                    <a:lstStyle/>
                    <a:p>
                      <a:pPr algn="ctr"/>
                      <a:endParaRPr lang="es-ES" dirty="0"/>
                    </a:p>
                  </a:txBody>
                  <a:tcPr anchor="ctr">
                    <a:solidFill>
                      <a:schemeClr val="bg2"/>
                    </a:solidFill>
                  </a:tcPr>
                </a:tc>
                <a:tc>
                  <a:txBody>
                    <a:bodyPr/>
                    <a:lstStyle/>
                    <a:p>
                      <a:pPr algn="ctr"/>
                      <a:endParaRPr lang="es-ES" dirty="0"/>
                    </a:p>
                  </a:txBody>
                  <a:tcPr anchor="ctr">
                    <a:solidFill>
                      <a:schemeClr val="bg2"/>
                    </a:solidFill>
                  </a:tcPr>
                </a:tc>
                <a:tc>
                  <a:txBody>
                    <a:bodyPr/>
                    <a:lstStyle/>
                    <a:p>
                      <a:pPr algn="ctr"/>
                      <a:endParaRPr lang="es-ES" dirty="0"/>
                    </a:p>
                  </a:txBody>
                  <a:tcPr anchor="ctr">
                    <a:solidFill>
                      <a:schemeClr val="bg2"/>
                    </a:solidFill>
                  </a:tcPr>
                </a:tc>
              </a:tr>
              <a:tr h="518615">
                <a:tc>
                  <a:txBody>
                    <a:bodyPr/>
                    <a:lstStyle/>
                    <a:p>
                      <a:pPr>
                        <a:spcBef>
                          <a:spcPts val="600"/>
                        </a:spcBef>
                      </a:pPr>
                      <a:r>
                        <a:rPr lang="es-ES" sz="1600" b="1" dirty="0" smtClean="0">
                          <a:solidFill>
                            <a:schemeClr val="tx1">
                              <a:lumMod val="65000"/>
                              <a:lumOff val="35000"/>
                            </a:schemeClr>
                          </a:solidFill>
                        </a:rPr>
                        <a:t>RENDIMIENTO (*)</a:t>
                      </a:r>
                    </a:p>
                    <a:p>
                      <a:pPr>
                        <a:spcBef>
                          <a:spcPts val="600"/>
                        </a:spcBef>
                      </a:pPr>
                      <a:r>
                        <a:rPr lang="es-ES" sz="1200" b="0" dirty="0" smtClean="0">
                          <a:solidFill>
                            <a:schemeClr val="tx1">
                              <a:lumMod val="65000"/>
                              <a:lumOff val="35000"/>
                            </a:schemeClr>
                          </a:solidFill>
                        </a:rPr>
                        <a:t>(predicción</a:t>
                      </a:r>
                      <a:r>
                        <a:rPr lang="es-ES" sz="1200" b="0" baseline="0" dirty="0" smtClean="0">
                          <a:solidFill>
                            <a:schemeClr val="tx1">
                              <a:lumMod val="65000"/>
                              <a:lumOff val="35000"/>
                            </a:schemeClr>
                          </a:solidFill>
                        </a:rPr>
                        <a:t> intenciones, falsos positivos, velocidad aprendizaje, tiempo de respuesta)</a:t>
                      </a:r>
                      <a:endParaRPr lang="es-ES" sz="1200" b="0" dirty="0">
                        <a:solidFill>
                          <a:schemeClr val="tx1">
                            <a:lumMod val="65000"/>
                            <a:lumOff val="35000"/>
                          </a:schemeClr>
                        </a:solidFill>
                      </a:endParaRPr>
                    </a:p>
                  </a:txBody>
                  <a:tcPr anchor="ctr"/>
                </a:tc>
                <a:tc>
                  <a:txBody>
                    <a:bodyPr/>
                    <a:lstStyle/>
                    <a:p>
                      <a:endParaRPr lang="es-ES" dirty="0"/>
                    </a:p>
                  </a:txBody>
                  <a:tcPr/>
                </a:tc>
                <a:tc>
                  <a:txBody>
                    <a:bodyPr/>
                    <a:lstStyle/>
                    <a:p>
                      <a:endParaRPr lang="es-ES"/>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r>
              <a:tr h="402935">
                <a:tc>
                  <a:txBody>
                    <a:bodyPr/>
                    <a:lstStyle/>
                    <a:p>
                      <a:r>
                        <a:rPr lang="es-ES" sz="1600" b="1" dirty="0" smtClean="0">
                          <a:solidFill>
                            <a:schemeClr val="tx1">
                              <a:lumMod val="65000"/>
                              <a:lumOff val="35000"/>
                            </a:schemeClr>
                          </a:solidFill>
                        </a:rPr>
                        <a:t>COBERTURA</a:t>
                      </a:r>
                      <a:r>
                        <a:rPr lang="es-ES" sz="1600" b="1" baseline="0" dirty="0" smtClean="0">
                          <a:solidFill>
                            <a:schemeClr val="tx1">
                              <a:lumMod val="65000"/>
                              <a:lumOff val="35000"/>
                            </a:schemeClr>
                          </a:solidFill>
                        </a:rPr>
                        <a:t> </a:t>
                      </a:r>
                      <a:r>
                        <a:rPr lang="es-ES" sz="1600" b="1" dirty="0" smtClean="0">
                          <a:solidFill>
                            <a:schemeClr val="tx1">
                              <a:lumMod val="65000"/>
                              <a:lumOff val="35000"/>
                            </a:schemeClr>
                          </a:solidFill>
                        </a:rPr>
                        <a:t>IDIOMAS</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dirty="0"/>
                    </a:p>
                  </a:txBody>
                  <a:tcPr/>
                </a:tc>
                <a:tc>
                  <a:txBody>
                    <a:bodyPr/>
                    <a:lstStyle/>
                    <a:p>
                      <a:endParaRPr lang="es-ES"/>
                    </a:p>
                  </a:txBody>
                  <a:tcPr/>
                </a:tc>
                <a:tc>
                  <a:txBody>
                    <a:bodyPr/>
                    <a:lstStyle/>
                    <a:p>
                      <a:endParaRPr lang="es-ES" dirty="0"/>
                    </a:p>
                  </a:txBody>
                  <a:tcPr/>
                </a:tc>
                <a:tc>
                  <a:txBody>
                    <a:bodyPr/>
                    <a:lstStyle/>
                    <a:p>
                      <a:endParaRPr lang="es-ES" dirty="0"/>
                    </a:p>
                  </a:txBody>
                  <a:tcPr/>
                </a:tc>
                <a:tc>
                  <a:txBody>
                    <a:bodyPr/>
                    <a:lstStyle/>
                    <a:p>
                      <a:endParaRPr lang="es-ES" dirty="0"/>
                    </a:p>
                  </a:txBody>
                  <a:tcPr/>
                </a:tc>
              </a:tr>
              <a:tr h="411326">
                <a:tc>
                  <a:txBody>
                    <a:bodyPr/>
                    <a:lstStyle/>
                    <a:p>
                      <a:r>
                        <a:rPr lang="es-ES" sz="1600" b="1" dirty="0" smtClean="0">
                          <a:solidFill>
                            <a:schemeClr val="tx1">
                              <a:lumMod val="65000"/>
                              <a:lumOff val="35000"/>
                            </a:schemeClr>
                          </a:solidFill>
                        </a:rPr>
                        <a:t>PRECIO</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r>
              <a:tr h="405538">
                <a:tc>
                  <a:txBody>
                    <a:bodyPr/>
                    <a:lstStyle/>
                    <a:p>
                      <a:r>
                        <a:rPr lang="es-ES" sz="1600" b="1" dirty="0" smtClean="0">
                          <a:solidFill>
                            <a:schemeClr val="tx1">
                              <a:lumMod val="65000"/>
                              <a:lumOff val="35000"/>
                            </a:schemeClr>
                          </a:solidFill>
                        </a:rPr>
                        <a:t>FORTALEZA</a:t>
                      </a:r>
                      <a:r>
                        <a:rPr lang="es-ES" sz="1600" b="1" baseline="0" dirty="0" smtClean="0">
                          <a:solidFill>
                            <a:schemeClr val="tx1">
                              <a:lumMod val="65000"/>
                              <a:lumOff val="35000"/>
                            </a:schemeClr>
                          </a:solidFill>
                        </a:rPr>
                        <a:t> COMPAÑÍA</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dirty="0"/>
                    </a:p>
                  </a:txBody>
                  <a:tcPr/>
                </a:tc>
                <a:tc>
                  <a:txBody>
                    <a:bodyPr/>
                    <a:lstStyle/>
                    <a:p>
                      <a:endParaRPr lang="es-ES"/>
                    </a:p>
                  </a:txBody>
                  <a:tcPr/>
                </a:tc>
                <a:tc>
                  <a:txBody>
                    <a:bodyPr/>
                    <a:lstStyle/>
                    <a:p>
                      <a:endParaRPr lang="es-ES" dirty="0"/>
                    </a:p>
                  </a:txBody>
                  <a:tcPr/>
                </a:tc>
                <a:tc>
                  <a:txBody>
                    <a:bodyPr/>
                    <a:lstStyle/>
                    <a:p>
                      <a:endParaRPr lang="es-ES" dirty="0"/>
                    </a:p>
                  </a:txBody>
                  <a:tcPr/>
                </a:tc>
                <a:tc>
                  <a:txBody>
                    <a:bodyPr/>
                    <a:lstStyle/>
                    <a:p>
                      <a:endParaRPr lang="es-ES" dirty="0"/>
                    </a:p>
                  </a:txBody>
                  <a:tcPr/>
                </a:tc>
              </a:tr>
              <a:tr h="463296">
                <a:tc>
                  <a:txBody>
                    <a:bodyPr/>
                    <a:lstStyle/>
                    <a:p>
                      <a:r>
                        <a:rPr lang="es-ES" sz="1600" b="1" dirty="0" smtClean="0">
                          <a:solidFill>
                            <a:schemeClr val="tx1">
                              <a:lumMod val="65000"/>
                              <a:lumOff val="35000"/>
                            </a:schemeClr>
                          </a:solidFill>
                        </a:rPr>
                        <a:t>MÓDULOS</a:t>
                      </a:r>
                      <a:r>
                        <a:rPr lang="es-ES" sz="1600" b="1" baseline="0" dirty="0" smtClean="0">
                          <a:solidFill>
                            <a:schemeClr val="tx1">
                              <a:lumMod val="65000"/>
                              <a:lumOff val="35000"/>
                            </a:schemeClr>
                          </a:solidFill>
                        </a:rPr>
                        <a:t> PREDEFINIDOS</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r>
              <a:tr h="377952">
                <a:tc>
                  <a:txBody>
                    <a:bodyPr/>
                    <a:lstStyle/>
                    <a:p>
                      <a:r>
                        <a:rPr lang="es-ES" sz="1600" b="1" dirty="0" smtClean="0">
                          <a:solidFill>
                            <a:schemeClr val="tx1">
                              <a:lumMod val="65000"/>
                              <a:lumOff val="35000"/>
                            </a:schemeClr>
                          </a:solidFill>
                        </a:rPr>
                        <a:t>VERSIONADO</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r>
              <a:tr h="682752">
                <a:tc>
                  <a:txBody>
                    <a:bodyPr/>
                    <a:lstStyle/>
                    <a:p>
                      <a:r>
                        <a:rPr lang="es-ES" sz="1600" b="1" dirty="0" smtClean="0">
                          <a:solidFill>
                            <a:schemeClr val="tx1">
                              <a:lumMod val="65000"/>
                              <a:lumOff val="35000"/>
                            </a:schemeClr>
                          </a:solidFill>
                        </a:rPr>
                        <a:t>FLEXIBILIDAD,</a:t>
                      </a:r>
                      <a:r>
                        <a:rPr lang="es-ES" sz="1600" b="1" baseline="0" dirty="0" smtClean="0">
                          <a:solidFill>
                            <a:schemeClr val="tx1">
                              <a:lumMod val="65000"/>
                              <a:lumOff val="35000"/>
                            </a:schemeClr>
                          </a:solidFill>
                        </a:rPr>
                        <a:t> </a:t>
                      </a:r>
                      <a:r>
                        <a:rPr lang="es-ES" sz="1600" b="1" baseline="0" dirty="0" smtClean="0">
                          <a:solidFill>
                            <a:schemeClr val="tx1">
                              <a:lumMod val="65000"/>
                              <a:lumOff val="35000"/>
                            </a:schemeClr>
                          </a:solidFill>
                        </a:rPr>
                        <a:t>AUTONOMÍA, </a:t>
                      </a:r>
                      <a:r>
                        <a:rPr lang="es-ES" sz="1600" b="1" baseline="0" dirty="0" smtClean="0">
                          <a:solidFill>
                            <a:schemeClr val="tx1">
                              <a:lumMod val="65000"/>
                              <a:lumOff val="35000"/>
                            </a:schemeClr>
                          </a:solidFill>
                        </a:rPr>
                        <a:t>ACCESIBILIDAD</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r>
              <a:tr h="426720">
                <a:tc>
                  <a:txBody>
                    <a:bodyPr/>
                    <a:lstStyle/>
                    <a:p>
                      <a:r>
                        <a:rPr lang="es-ES" sz="1600" b="1" dirty="0" smtClean="0">
                          <a:solidFill>
                            <a:schemeClr val="tx1">
                              <a:lumMod val="65000"/>
                              <a:lumOff val="35000"/>
                            </a:schemeClr>
                          </a:solidFill>
                        </a:rPr>
                        <a:t>INTEGRACIÓN</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r>
              <a:tr h="451104">
                <a:tc>
                  <a:txBody>
                    <a:bodyPr/>
                    <a:lstStyle/>
                    <a:p>
                      <a:r>
                        <a:rPr lang="es-ES" sz="1600" b="1" dirty="0" smtClean="0">
                          <a:solidFill>
                            <a:schemeClr val="tx1">
                              <a:lumMod val="65000"/>
                              <a:lumOff val="35000"/>
                            </a:schemeClr>
                          </a:solidFill>
                        </a:rPr>
                        <a:t>RECONOCIMIENTO/</a:t>
                      </a:r>
                      <a:r>
                        <a:rPr lang="es-ES" sz="1600" b="1" baseline="0" dirty="0" smtClean="0">
                          <a:solidFill>
                            <a:schemeClr val="tx1">
                              <a:lumMod val="65000"/>
                              <a:lumOff val="35000"/>
                            </a:schemeClr>
                          </a:solidFill>
                        </a:rPr>
                        <a:t>SÍNTESIS VOZ</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r>
            </a:tbl>
          </a:graphicData>
        </a:graphic>
      </p:graphicFrame>
      <p:pic>
        <p:nvPicPr>
          <p:cNvPr id="15" name="Imagen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24197" y="529985"/>
            <a:ext cx="1173421" cy="358545"/>
          </a:xfrm>
          <a:prstGeom prst="rect">
            <a:avLst/>
          </a:prstGeom>
        </p:spPr>
      </p:pic>
      <p:pic>
        <p:nvPicPr>
          <p:cNvPr id="16" name="Imagen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3054" y="257577"/>
            <a:ext cx="845492" cy="767312"/>
          </a:xfrm>
          <a:prstGeom prst="rect">
            <a:avLst/>
          </a:prstGeom>
        </p:spPr>
      </p:pic>
      <p:pic>
        <p:nvPicPr>
          <p:cNvPr id="17" name="Imagen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00204" y="343891"/>
            <a:ext cx="1173881" cy="662487"/>
          </a:xfrm>
          <a:prstGeom prst="rect">
            <a:avLst/>
          </a:prstGeom>
        </p:spPr>
      </p:pic>
      <p:pic>
        <p:nvPicPr>
          <p:cNvPr id="18" name="Imagen 17"/>
          <p:cNvPicPr>
            <a:picLocks noChangeAspect="1"/>
          </p:cNvPicPr>
          <p:nvPr/>
        </p:nvPicPr>
        <p:blipFill rotWithShape="1">
          <a:blip r:embed="rId6" cstate="print">
            <a:extLst>
              <a:ext uri="{28A0092B-C50C-407E-A947-70E740481C1C}">
                <a14:useLocalDpi xmlns:a14="http://schemas.microsoft.com/office/drawing/2010/main" val="0"/>
              </a:ext>
            </a:extLst>
          </a:blip>
          <a:srcRect l="34643" t="19041" r="32186"/>
          <a:stretch/>
        </p:blipFill>
        <p:spPr>
          <a:xfrm>
            <a:off x="6133095" y="361012"/>
            <a:ext cx="644583" cy="767367"/>
          </a:xfrm>
          <a:prstGeom prst="rect">
            <a:avLst/>
          </a:prstGeom>
        </p:spPr>
      </p:pic>
      <p:pic>
        <p:nvPicPr>
          <p:cNvPr id="19" name="Imagen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51190" y="568934"/>
            <a:ext cx="737832" cy="217955"/>
          </a:xfrm>
          <a:prstGeom prst="rect">
            <a:avLst/>
          </a:prstGeom>
        </p:spPr>
      </p:pic>
      <p:grpSp>
        <p:nvGrpSpPr>
          <p:cNvPr id="20" name="Grupo 19"/>
          <p:cNvGrpSpPr/>
          <p:nvPr/>
        </p:nvGrpSpPr>
        <p:grpSpPr>
          <a:xfrm>
            <a:off x="7080929" y="373103"/>
            <a:ext cx="1226363" cy="651786"/>
            <a:chOff x="10273304" y="487988"/>
            <a:chExt cx="2055720" cy="1055296"/>
          </a:xfrm>
        </p:grpSpPr>
        <p:sp>
          <p:nvSpPr>
            <p:cNvPr id="21" name="CuadroTexto 20"/>
            <p:cNvSpPr txBox="1"/>
            <p:nvPr/>
          </p:nvSpPr>
          <p:spPr>
            <a:xfrm>
              <a:off x="10604808" y="977003"/>
              <a:ext cx="1411850" cy="566281"/>
            </a:xfrm>
            <a:prstGeom prst="rect">
              <a:avLst/>
            </a:prstGeom>
            <a:noFill/>
          </p:spPr>
          <p:txBody>
            <a:bodyPr wrap="square" rtlCol="0">
              <a:spAutoFit/>
            </a:bodyPr>
            <a:lstStyle/>
            <a:p>
              <a:pPr algn="ctr"/>
              <a:r>
                <a:rPr lang="es-ES" sz="2000" b="1" dirty="0" smtClean="0">
                  <a:solidFill>
                    <a:schemeClr val="accent1"/>
                  </a:solidFill>
                </a:rPr>
                <a:t>LUIS</a:t>
              </a:r>
              <a:endParaRPr lang="es-ES" sz="2000" b="1" dirty="0">
                <a:solidFill>
                  <a:schemeClr val="accent1"/>
                </a:solidFill>
              </a:endParaRPr>
            </a:p>
          </p:txBody>
        </p:sp>
        <p:pic>
          <p:nvPicPr>
            <p:cNvPr id="22" name="Imagen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273304" y="487988"/>
              <a:ext cx="2055720" cy="758528"/>
            </a:xfrm>
            <a:prstGeom prst="rect">
              <a:avLst/>
            </a:prstGeom>
          </p:spPr>
        </p:pic>
      </p:grpSp>
      <p:sp>
        <p:nvSpPr>
          <p:cNvPr id="5" name="Elipse 4"/>
          <p:cNvSpPr/>
          <p:nvPr/>
        </p:nvSpPr>
        <p:spPr>
          <a:xfrm>
            <a:off x="4163023" y="1428244"/>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0" name="Elipse 239"/>
          <p:cNvSpPr/>
          <p:nvPr/>
        </p:nvSpPr>
        <p:spPr>
          <a:xfrm>
            <a:off x="4962499" y="5678497"/>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1" name="Elipse 240"/>
          <p:cNvSpPr/>
          <p:nvPr/>
        </p:nvSpPr>
        <p:spPr>
          <a:xfrm>
            <a:off x="9072867" y="5677478"/>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2" name="Elipse 241"/>
          <p:cNvSpPr/>
          <p:nvPr/>
        </p:nvSpPr>
        <p:spPr>
          <a:xfrm>
            <a:off x="6735700" y="5678497"/>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3" name="Elipse 242"/>
          <p:cNvSpPr/>
          <p:nvPr/>
        </p:nvSpPr>
        <p:spPr>
          <a:xfrm>
            <a:off x="4155954" y="2378444"/>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8" name="Elipse 247"/>
          <p:cNvSpPr/>
          <p:nvPr/>
        </p:nvSpPr>
        <p:spPr>
          <a:xfrm>
            <a:off x="8938130" y="1428244"/>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9" name="Elipse 248"/>
          <p:cNvSpPr/>
          <p:nvPr/>
        </p:nvSpPr>
        <p:spPr>
          <a:xfrm>
            <a:off x="5256276" y="1969947"/>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1" name="Elipse 250"/>
          <p:cNvSpPr/>
          <p:nvPr/>
        </p:nvSpPr>
        <p:spPr>
          <a:xfrm>
            <a:off x="7586421" y="1435451"/>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2" name="Elipse 251"/>
          <p:cNvSpPr/>
          <p:nvPr/>
        </p:nvSpPr>
        <p:spPr>
          <a:xfrm>
            <a:off x="5250204" y="1442009"/>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4" name="Elipse 253"/>
          <p:cNvSpPr/>
          <p:nvPr/>
        </p:nvSpPr>
        <p:spPr>
          <a:xfrm>
            <a:off x="10079982" y="1425613"/>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5" name="Elipse 254"/>
          <p:cNvSpPr/>
          <p:nvPr/>
        </p:nvSpPr>
        <p:spPr>
          <a:xfrm>
            <a:off x="6364304" y="1425613"/>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6" name="Elipse 255"/>
          <p:cNvSpPr/>
          <p:nvPr/>
        </p:nvSpPr>
        <p:spPr>
          <a:xfrm>
            <a:off x="4168198" y="2000668"/>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7" name="Elipse 256"/>
          <p:cNvSpPr/>
          <p:nvPr/>
        </p:nvSpPr>
        <p:spPr>
          <a:xfrm>
            <a:off x="6358284" y="1995335"/>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8" name="Elipse 257"/>
          <p:cNvSpPr/>
          <p:nvPr/>
        </p:nvSpPr>
        <p:spPr>
          <a:xfrm>
            <a:off x="7586421" y="1983079"/>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9" name="Elipse 258"/>
          <p:cNvSpPr/>
          <p:nvPr/>
        </p:nvSpPr>
        <p:spPr>
          <a:xfrm>
            <a:off x="8943305" y="1951323"/>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0" name="Elipse 259"/>
          <p:cNvSpPr/>
          <p:nvPr/>
        </p:nvSpPr>
        <p:spPr>
          <a:xfrm>
            <a:off x="10084962" y="1972132"/>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1" name="Elipse 260"/>
          <p:cNvSpPr/>
          <p:nvPr/>
        </p:nvSpPr>
        <p:spPr>
          <a:xfrm>
            <a:off x="5260300" y="2404118"/>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3" name="Elipse 262"/>
          <p:cNvSpPr/>
          <p:nvPr/>
        </p:nvSpPr>
        <p:spPr>
          <a:xfrm>
            <a:off x="8932520" y="2391771"/>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4" name="Elipse 263"/>
          <p:cNvSpPr/>
          <p:nvPr/>
        </p:nvSpPr>
        <p:spPr>
          <a:xfrm>
            <a:off x="10085256" y="2391773"/>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5" name="Elipse 264"/>
          <p:cNvSpPr/>
          <p:nvPr/>
        </p:nvSpPr>
        <p:spPr>
          <a:xfrm>
            <a:off x="6358578" y="2391772"/>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6" name="Elipse 265"/>
          <p:cNvSpPr/>
          <p:nvPr/>
        </p:nvSpPr>
        <p:spPr>
          <a:xfrm>
            <a:off x="7589628" y="2391771"/>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7" name="Elipse 266"/>
          <p:cNvSpPr/>
          <p:nvPr/>
        </p:nvSpPr>
        <p:spPr>
          <a:xfrm>
            <a:off x="10084962" y="2837649"/>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8" name="Elipse 267"/>
          <p:cNvSpPr/>
          <p:nvPr/>
        </p:nvSpPr>
        <p:spPr>
          <a:xfrm>
            <a:off x="8928760" y="2826386"/>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9" name="Elipse 268"/>
          <p:cNvSpPr/>
          <p:nvPr/>
        </p:nvSpPr>
        <p:spPr>
          <a:xfrm>
            <a:off x="7589628" y="2806681"/>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0" name="Elipse 269"/>
          <p:cNvSpPr/>
          <p:nvPr/>
        </p:nvSpPr>
        <p:spPr>
          <a:xfrm>
            <a:off x="6358284" y="2806680"/>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1" name="Elipse 270"/>
          <p:cNvSpPr/>
          <p:nvPr/>
        </p:nvSpPr>
        <p:spPr>
          <a:xfrm>
            <a:off x="5264918" y="2838145"/>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2" name="Elipse 271"/>
          <p:cNvSpPr/>
          <p:nvPr/>
        </p:nvSpPr>
        <p:spPr>
          <a:xfrm>
            <a:off x="4159048" y="2850095"/>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3" name="Elipse 272"/>
          <p:cNvSpPr/>
          <p:nvPr/>
        </p:nvSpPr>
        <p:spPr>
          <a:xfrm>
            <a:off x="5264918" y="3270985"/>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4" name="Elipse 273"/>
          <p:cNvSpPr/>
          <p:nvPr/>
        </p:nvSpPr>
        <p:spPr>
          <a:xfrm>
            <a:off x="6365647" y="3263634"/>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5" name="Elipse 274"/>
          <p:cNvSpPr/>
          <p:nvPr/>
        </p:nvSpPr>
        <p:spPr>
          <a:xfrm>
            <a:off x="10092325" y="3269798"/>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6" name="Elipse 275"/>
          <p:cNvSpPr/>
          <p:nvPr/>
        </p:nvSpPr>
        <p:spPr>
          <a:xfrm>
            <a:off x="4163023" y="3271205"/>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7" name="Elipse 276"/>
          <p:cNvSpPr/>
          <p:nvPr/>
        </p:nvSpPr>
        <p:spPr>
          <a:xfrm>
            <a:off x="8928035" y="3263632"/>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8" name="Elipse 277"/>
          <p:cNvSpPr/>
          <p:nvPr/>
        </p:nvSpPr>
        <p:spPr>
          <a:xfrm>
            <a:off x="7611238" y="3263633"/>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9" name="Elipse 278"/>
          <p:cNvSpPr/>
          <p:nvPr/>
        </p:nvSpPr>
        <p:spPr>
          <a:xfrm>
            <a:off x="5262020" y="3670522"/>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0" name="Elipse 279"/>
          <p:cNvSpPr/>
          <p:nvPr/>
        </p:nvSpPr>
        <p:spPr>
          <a:xfrm>
            <a:off x="7589628" y="3686948"/>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1" name="Elipse 280"/>
          <p:cNvSpPr/>
          <p:nvPr/>
        </p:nvSpPr>
        <p:spPr>
          <a:xfrm>
            <a:off x="6372573" y="3665835"/>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2" name="Elipse 281"/>
          <p:cNvSpPr/>
          <p:nvPr/>
        </p:nvSpPr>
        <p:spPr>
          <a:xfrm>
            <a:off x="4143520" y="3665834"/>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3" name="Elipse 282"/>
          <p:cNvSpPr/>
          <p:nvPr/>
        </p:nvSpPr>
        <p:spPr>
          <a:xfrm>
            <a:off x="8931062" y="3665834"/>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4" name="Elipse 283"/>
          <p:cNvSpPr/>
          <p:nvPr/>
        </p:nvSpPr>
        <p:spPr>
          <a:xfrm>
            <a:off x="10095352" y="3668599"/>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5" name="Elipse 284"/>
          <p:cNvSpPr/>
          <p:nvPr/>
        </p:nvSpPr>
        <p:spPr>
          <a:xfrm>
            <a:off x="6348188" y="4195604"/>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6" name="Elipse 285"/>
          <p:cNvSpPr/>
          <p:nvPr/>
        </p:nvSpPr>
        <p:spPr>
          <a:xfrm>
            <a:off x="5256276" y="4195562"/>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7" name="Elipse 286"/>
          <p:cNvSpPr/>
          <p:nvPr/>
        </p:nvSpPr>
        <p:spPr>
          <a:xfrm>
            <a:off x="4145564" y="4195603"/>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8" name="Elipse 287"/>
          <p:cNvSpPr/>
          <p:nvPr/>
        </p:nvSpPr>
        <p:spPr>
          <a:xfrm>
            <a:off x="7593778" y="4193260"/>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9" name="Elipse 288"/>
          <p:cNvSpPr/>
          <p:nvPr/>
        </p:nvSpPr>
        <p:spPr>
          <a:xfrm>
            <a:off x="8940951" y="4170493"/>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0" name="Elipse 289"/>
          <p:cNvSpPr/>
          <p:nvPr/>
        </p:nvSpPr>
        <p:spPr>
          <a:xfrm>
            <a:off x="10074866" y="4200386"/>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1" name="Elipse 290"/>
          <p:cNvSpPr/>
          <p:nvPr/>
        </p:nvSpPr>
        <p:spPr>
          <a:xfrm>
            <a:off x="10077885" y="4759800"/>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2" name="Elipse 291"/>
          <p:cNvSpPr/>
          <p:nvPr/>
        </p:nvSpPr>
        <p:spPr>
          <a:xfrm>
            <a:off x="7600004" y="4754056"/>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3" name="Elipse 292"/>
          <p:cNvSpPr/>
          <p:nvPr/>
        </p:nvSpPr>
        <p:spPr>
          <a:xfrm>
            <a:off x="6372573" y="4749136"/>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4" name="Elipse 293"/>
          <p:cNvSpPr/>
          <p:nvPr/>
        </p:nvSpPr>
        <p:spPr>
          <a:xfrm>
            <a:off x="8938131" y="4749136"/>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5" name="Elipse 294"/>
          <p:cNvSpPr/>
          <p:nvPr/>
        </p:nvSpPr>
        <p:spPr>
          <a:xfrm>
            <a:off x="5270369" y="4749007"/>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6" name="Elipse 295"/>
          <p:cNvSpPr/>
          <p:nvPr/>
        </p:nvSpPr>
        <p:spPr>
          <a:xfrm>
            <a:off x="4163023" y="4759800"/>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7" name="Elipse 296"/>
          <p:cNvSpPr/>
          <p:nvPr/>
        </p:nvSpPr>
        <p:spPr>
          <a:xfrm>
            <a:off x="5269372" y="5200530"/>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8" name="Elipse 297"/>
          <p:cNvSpPr/>
          <p:nvPr/>
        </p:nvSpPr>
        <p:spPr>
          <a:xfrm>
            <a:off x="4166400" y="5210106"/>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9" name="Elipse 298"/>
          <p:cNvSpPr/>
          <p:nvPr/>
        </p:nvSpPr>
        <p:spPr>
          <a:xfrm>
            <a:off x="8939149" y="5200531"/>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0" name="Elipse 299"/>
          <p:cNvSpPr/>
          <p:nvPr/>
        </p:nvSpPr>
        <p:spPr>
          <a:xfrm>
            <a:off x="7589628" y="5202093"/>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2" name="Elipse 301"/>
          <p:cNvSpPr/>
          <p:nvPr/>
        </p:nvSpPr>
        <p:spPr>
          <a:xfrm>
            <a:off x="10084962" y="5211839"/>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3" name="Elipse 302"/>
          <p:cNvSpPr/>
          <p:nvPr/>
        </p:nvSpPr>
        <p:spPr>
          <a:xfrm>
            <a:off x="6362183" y="5210106"/>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4" name="Rectángulo 303"/>
          <p:cNvSpPr/>
          <p:nvPr/>
        </p:nvSpPr>
        <p:spPr>
          <a:xfrm>
            <a:off x="9252749" y="5601391"/>
            <a:ext cx="1570121" cy="338554"/>
          </a:xfrm>
          <a:prstGeom prst="rect">
            <a:avLst/>
          </a:prstGeom>
          <a:noFill/>
        </p:spPr>
        <p:txBody>
          <a:bodyPr wrap="square">
            <a:spAutoFit/>
          </a:bodyPr>
          <a:lstStyle/>
          <a:p>
            <a:pPr>
              <a:spcBef>
                <a:spcPts val="1800"/>
              </a:spcBef>
            </a:pPr>
            <a:r>
              <a:rPr lang="es-ES" sz="1600" dirty="0" smtClean="0">
                <a:solidFill>
                  <a:schemeClr val="tx1">
                    <a:lumMod val="50000"/>
                    <a:lumOff val="50000"/>
                  </a:schemeClr>
                </a:solidFill>
                <a:latin typeface="Arial Rounded MT Bold" panose="020F0704030504030204" pitchFamily="34" charset="0"/>
              </a:rPr>
              <a:t>No disponible</a:t>
            </a:r>
            <a:endParaRPr lang="es-ES" sz="1600" dirty="0">
              <a:solidFill>
                <a:schemeClr val="tx1">
                  <a:lumMod val="50000"/>
                  <a:lumOff val="50000"/>
                </a:schemeClr>
              </a:solidFill>
              <a:latin typeface="Arial Rounded MT Bold" panose="020F0704030504030204" pitchFamily="34" charset="0"/>
            </a:endParaRPr>
          </a:p>
        </p:txBody>
      </p:sp>
      <p:sp>
        <p:nvSpPr>
          <p:cNvPr id="305" name="Rectángulo 304"/>
          <p:cNvSpPr/>
          <p:nvPr/>
        </p:nvSpPr>
        <p:spPr>
          <a:xfrm>
            <a:off x="6902904" y="5589599"/>
            <a:ext cx="1967261" cy="338554"/>
          </a:xfrm>
          <a:prstGeom prst="rect">
            <a:avLst/>
          </a:prstGeom>
          <a:noFill/>
        </p:spPr>
        <p:txBody>
          <a:bodyPr wrap="square">
            <a:spAutoFit/>
          </a:bodyPr>
          <a:lstStyle/>
          <a:p>
            <a:pPr>
              <a:spcBef>
                <a:spcPts val="1800"/>
              </a:spcBef>
            </a:pPr>
            <a:r>
              <a:rPr lang="es-ES" sz="1600" dirty="0" smtClean="0">
                <a:solidFill>
                  <a:schemeClr val="tx1">
                    <a:lumMod val="50000"/>
                    <a:lumOff val="50000"/>
                  </a:schemeClr>
                </a:solidFill>
                <a:latin typeface="Arial Rounded MT Bold" panose="020F0704030504030204" pitchFamily="34" charset="0"/>
              </a:rPr>
              <a:t>Parcial / Limitado</a:t>
            </a:r>
            <a:endParaRPr lang="es-ES" sz="1600" dirty="0">
              <a:solidFill>
                <a:schemeClr val="tx1">
                  <a:lumMod val="50000"/>
                  <a:lumOff val="50000"/>
                </a:schemeClr>
              </a:solidFill>
              <a:latin typeface="Arial Rounded MT Bold" panose="020F0704030504030204" pitchFamily="34" charset="0"/>
            </a:endParaRPr>
          </a:p>
        </p:txBody>
      </p:sp>
      <p:sp>
        <p:nvSpPr>
          <p:cNvPr id="306" name="Rectángulo 305"/>
          <p:cNvSpPr/>
          <p:nvPr/>
        </p:nvSpPr>
        <p:spPr>
          <a:xfrm>
            <a:off x="5189024" y="5596878"/>
            <a:ext cx="1570121" cy="338554"/>
          </a:xfrm>
          <a:prstGeom prst="rect">
            <a:avLst/>
          </a:prstGeom>
          <a:noFill/>
        </p:spPr>
        <p:txBody>
          <a:bodyPr wrap="square">
            <a:spAutoFit/>
          </a:bodyPr>
          <a:lstStyle/>
          <a:p>
            <a:pPr>
              <a:spcBef>
                <a:spcPts val="1800"/>
              </a:spcBef>
            </a:pPr>
            <a:r>
              <a:rPr lang="es-ES" sz="1600" dirty="0" smtClean="0">
                <a:solidFill>
                  <a:schemeClr val="tx1">
                    <a:lumMod val="50000"/>
                    <a:lumOff val="50000"/>
                  </a:schemeClr>
                </a:solidFill>
                <a:latin typeface="Arial Rounded MT Bold" panose="020F0704030504030204" pitchFamily="34" charset="0"/>
              </a:rPr>
              <a:t>Completo</a:t>
            </a:r>
            <a:endParaRPr lang="es-ES" sz="1600" dirty="0">
              <a:solidFill>
                <a:schemeClr val="tx1">
                  <a:lumMod val="50000"/>
                  <a:lumOff val="50000"/>
                </a:schemeClr>
              </a:solidFill>
              <a:latin typeface="Arial Rounded MT Bold" panose="020F0704030504030204" pitchFamily="34" charset="0"/>
            </a:endParaRPr>
          </a:p>
        </p:txBody>
      </p:sp>
      <p:sp>
        <p:nvSpPr>
          <p:cNvPr id="10" name="Estrella de 5 puntas 9"/>
          <p:cNvSpPr/>
          <p:nvPr/>
        </p:nvSpPr>
        <p:spPr>
          <a:xfrm>
            <a:off x="2317424" y="1130048"/>
            <a:ext cx="252000" cy="252000"/>
          </a:xfrm>
          <a:prstGeom prst="star5">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7" name="Estrella de 5 puntas 306"/>
          <p:cNvSpPr/>
          <p:nvPr/>
        </p:nvSpPr>
        <p:spPr>
          <a:xfrm>
            <a:off x="2003303" y="4689164"/>
            <a:ext cx="252000" cy="252000"/>
          </a:xfrm>
          <a:prstGeom prst="star5">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3" name="Estrella de 5 puntas 72"/>
          <p:cNvSpPr/>
          <p:nvPr/>
        </p:nvSpPr>
        <p:spPr>
          <a:xfrm>
            <a:off x="2637004" y="1962304"/>
            <a:ext cx="252000" cy="252000"/>
          </a:xfrm>
          <a:prstGeom prst="star5">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4" name="Rectángulo 73"/>
          <p:cNvSpPr/>
          <p:nvPr/>
        </p:nvSpPr>
        <p:spPr>
          <a:xfrm>
            <a:off x="3709201" y="257577"/>
            <a:ext cx="1124201" cy="5216631"/>
          </a:xfrm>
          <a:prstGeom prst="rect">
            <a:avLst/>
          </a:prstGeom>
          <a:solidFill>
            <a:srgbClr val="FFFF00">
              <a:alpha val="5000"/>
            </a:srgbClr>
          </a:solidFill>
          <a:ln>
            <a:no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5" name="Rectángulo 74"/>
          <p:cNvSpPr/>
          <p:nvPr/>
        </p:nvSpPr>
        <p:spPr>
          <a:xfrm>
            <a:off x="621792" y="5626317"/>
            <a:ext cx="3521728" cy="276999"/>
          </a:xfrm>
          <a:prstGeom prst="rect">
            <a:avLst/>
          </a:prstGeom>
          <a:noFill/>
        </p:spPr>
        <p:txBody>
          <a:bodyPr wrap="square">
            <a:spAutoFit/>
          </a:bodyPr>
          <a:lstStyle/>
          <a:p>
            <a:pPr>
              <a:spcBef>
                <a:spcPts val="1800"/>
              </a:spcBef>
            </a:pPr>
            <a:r>
              <a:rPr lang="es-ES" sz="1200" dirty="0" smtClean="0">
                <a:solidFill>
                  <a:schemeClr val="tx1">
                    <a:lumMod val="50000"/>
                    <a:lumOff val="50000"/>
                  </a:schemeClr>
                </a:solidFill>
                <a:latin typeface="Arial Rounded MT Bold" panose="020F0704030504030204" pitchFamily="34" charset="0"/>
              </a:rPr>
              <a:t>(*) Por </a:t>
            </a:r>
            <a:r>
              <a:rPr lang="es-ES" sz="1200" i="1" dirty="0" smtClean="0">
                <a:solidFill>
                  <a:schemeClr val="tx1">
                    <a:lumMod val="50000"/>
                    <a:lumOff val="50000"/>
                  </a:schemeClr>
                </a:solidFill>
                <a:latin typeface="Arial Rounded MT Bold" panose="020F0704030504030204" pitchFamily="34" charset="0"/>
              </a:rPr>
              <a:t>Intento </a:t>
            </a:r>
            <a:r>
              <a:rPr lang="es-ES" sz="1200" dirty="0" smtClean="0">
                <a:solidFill>
                  <a:schemeClr val="tx1">
                    <a:lumMod val="50000"/>
                    <a:lumOff val="50000"/>
                  </a:schemeClr>
                </a:solidFill>
                <a:latin typeface="Arial Rounded MT Bold" panose="020F0704030504030204" pitchFamily="34" charset="0"/>
              </a:rPr>
              <a:t>(agosto 2017)</a:t>
            </a:r>
            <a:endParaRPr lang="es-ES" sz="1200" dirty="0">
              <a:solidFill>
                <a:schemeClr val="tx1">
                  <a:lumMod val="50000"/>
                  <a:lumOff val="50000"/>
                </a:schemeClr>
              </a:solidFill>
              <a:latin typeface="Arial Rounded MT Bold" panose="020F0704030504030204" pitchFamily="34" charset="0"/>
            </a:endParaRPr>
          </a:p>
        </p:txBody>
      </p:sp>
      <p:sp>
        <p:nvSpPr>
          <p:cNvPr id="76" name="Rectángulo 75"/>
          <p:cNvSpPr/>
          <p:nvPr/>
        </p:nvSpPr>
        <p:spPr>
          <a:xfrm>
            <a:off x="10264844" y="1928367"/>
            <a:ext cx="558026" cy="230832"/>
          </a:xfrm>
          <a:prstGeom prst="rect">
            <a:avLst/>
          </a:prstGeom>
          <a:noFill/>
        </p:spPr>
        <p:txBody>
          <a:bodyPr wrap="square">
            <a:spAutoFit/>
          </a:bodyPr>
          <a:lstStyle/>
          <a:p>
            <a:pPr>
              <a:spcBef>
                <a:spcPts val="1800"/>
              </a:spcBef>
            </a:pPr>
            <a:r>
              <a:rPr lang="es-ES" sz="900" dirty="0" smtClean="0">
                <a:solidFill>
                  <a:schemeClr val="tx1">
                    <a:lumMod val="50000"/>
                    <a:lumOff val="50000"/>
                  </a:schemeClr>
                </a:solidFill>
                <a:latin typeface="Arial Rounded MT Bold" panose="020F0704030504030204" pitchFamily="34" charset="0"/>
              </a:rPr>
              <a:t>(39)</a:t>
            </a:r>
            <a:endParaRPr lang="es-ES" sz="900" dirty="0">
              <a:solidFill>
                <a:schemeClr val="tx1">
                  <a:lumMod val="50000"/>
                  <a:lumOff val="50000"/>
                </a:schemeClr>
              </a:solidFill>
              <a:latin typeface="Arial Rounded MT Bold" panose="020F0704030504030204" pitchFamily="34" charset="0"/>
            </a:endParaRPr>
          </a:p>
        </p:txBody>
      </p:sp>
      <p:sp>
        <p:nvSpPr>
          <p:cNvPr id="77" name="Rectángulo 76"/>
          <p:cNvSpPr/>
          <p:nvPr/>
        </p:nvSpPr>
        <p:spPr>
          <a:xfrm>
            <a:off x="4325910" y="2382211"/>
            <a:ext cx="643156" cy="230832"/>
          </a:xfrm>
          <a:prstGeom prst="rect">
            <a:avLst/>
          </a:prstGeom>
          <a:noFill/>
        </p:spPr>
        <p:txBody>
          <a:bodyPr wrap="square">
            <a:spAutoFit/>
          </a:bodyPr>
          <a:lstStyle/>
          <a:p>
            <a:pPr>
              <a:spcBef>
                <a:spcPts val="1800"/>
              </a:spcBef>
            </a:pPr>
            <a:r>
              <a:rPr lang="es-ES" sz="900" dirty="0" smtClean="0">
                <a:solidFill>
                  <a:schemeClr val="tx1">
                    <a:lumMod val="50000"/>
                    <a:lumOff val="50000"/>
                  </a:schemeClr>
                </a:solidFill>
                <a:latin typeface="Arial Rounded MT Bold" panose="020F0704030504030204" pitchFamily="34" charset="0"/>
              </a:rPr>
              <a:t>(2,5$)</a:t>
            </a:r>
            <a:endParaRPr lang="es-ES" sz="900" dirty="0">
              <a:solidFill>
                <a:schemeClr val="tx1">
                  <a:lumMod val="50000"/>
                  <a:lumOff val="50000"/>
                </a:schemeClr>
              </a:solidFill>
              <a:latin typeface="Arial Rounded MT Bold" panose="020F0704030504030204" pitchFamily="34" charset="0"/>
            </a:endParaRPr>
          </a:p>
        </p:txBody>
      </p:sp>
      <p:sp>
        <p:nvSpPr>
          <p:cNvPr id="78" name="Rectángulo 77"/>
          <p:cNvSpPr/>
          <p:nvPr/>
        </p:nvSpPr>
        <p:spPr>
          <a:xfrm>
            <a:off x="5394776" y="2374419"/>
            <a:ext cx="643156" cy="230832"/>
          </a:xfrm>
          <a:prstGeom prst="rect">
            <a:avLst/>
          </a:prstGeom>
          <a:noFill/>
        </p:spPr>
        <p:txBody>
          <a:bodyPr wrap="square">
            <a:spAutoFit/>
          </a:bodyPr>
          <a:lstStyle/>
          <a:p>
            <a:pPr>
              <a:spcBef>
                <a:spcPts val="1800"/>
              </a:spcBef>
            </a:pPr>
            <a:r>
              <a:rPr lang="es-ES" sz="900" dirty="0" smtClean="0">
                <a:solidFill>
                  <a:schemeClr val="tx1">
                    <a:lumMod val="50000"/>
                    <a:lumOff val="50000"/>
                  </a:schemeClr>
                </a:solidFill>
                <a:latin typeface="Arial Rounded MT Bold" panose="020F0704030504030204" pitchFamily="34" charset="0"/>
              </a:rPr>
              <a:t>(0,75$)</a:t>
            </a:r>
            <a:endParaRPr lang="es-ES" sz="900" dirty="0">
              <a:solidFill>
                <a:schemeClr val="tx1">
                  <a:lumMod val="50000"/>
                  <a:lumOff val="50000"/>
                </a:schemeClr>
              </a:solidFill>
              <a:latin typeface="Arial Rounded MT Bold" panose="020F0704030504030204" pitchFamily="34" charset="0"/>
            </a:endParaRPr>
          </a:p>
        </p:txBody>
      </p:sp>
      <p:sp>
        <p:nvSpPr>
          <p:cNvPr id="79" name="Rectángulo 78"/>
          <p:cNvSpPr/>
          <p:nvPr/>
        </p:nvSpPr>
        <p:spPr>
          <a:xfrm>
            <a:off x="7718740" y="2363928"/>
            <a:ext cx="643156" cy="230832"/>
          </a:xfrm>
          <a:prstGeom prst="rect">
            <a:avLst/>
          </a:prstGeom>
          <a:noFill/>
        </p:spPr>
        <p:txBody>
          <a:bodyPr wrap="square">
            <a:spAutoFit/>
          </a:bodyPr>
          <a:lstStyle/>
          <a:p>
            <a:pPr>
              <a:spcBef>
                <a:spcPts val="1800"/>
              </a:spcBef>
            </a:pPr>
            <a:r>
              <a:rPr lang="es-ES" sz="900" dirty="0" smtClean="0">
                <a:solidFill>
                  <a:schemeClr val="tx1">
                    <a:lumMod val="50000"/>
                    <a:lumOff val="50000"/>
                  </a:schemeClr>
                </a:solidFill>
                <a:latin typeface="Arial Rounded MT Bold" panose="020F0704030504030204" pitchFamily="34" charset="0"/>
              </a:rPr>
              <a:t>(0,63$)</a:t>
            </a:r>
            <a:endParaRPr lang="es-ES" sz="900" dirty="0">
              <a:solidFill>
                <a:schemeClr val="tx1">
                  <a:lumMod val="50000"/>
                  <a:lumOff val="50000"/>
                </a:schemeClr>
              </a:solidFill>
              <a:latin typeface="Arial Rounded MT Bold" panose="020F0704030504030204" pitchFamily="34" charset="0"/>
            </a:endParaRPr>
          </a:p>
        </p:txBody>
      </p:sp>
      <p:sp>
        <p:nvSpPr>
          <p:cNvPr id="80" name="Rectángulo 79"/>
          <p:cNvSpPr/>
          <p:nvPr/>
        </p:nvSpPr>
        <p:spPr>
          <a:xfrm>
            <a:off x="9068184" y="2380946"/>
            <a:ext cx="643156" cy="230832"/>
          </a:xfrm>
          <a:prstGeom prst="rect">
            <a:avLst/>
          </a:prstGeom>
          <a:noFill/>
        </p:spPr>
        <p:txBody>
          <a:bodyPr wrap="square">
            <a:spAutoFit/>
          </a:bodyPr>
          <a:lstStyle/>
          <a:p>
            <a:pPr>
              <a:spcBef>
                <a:spcPts val="1800"/>
              </a:spcBef>
            </a:pPr>
            <a:r>
              <a:rPr lang="es-ES" sz="900" dirty="0" smtClean="0">
                <a:solidFill>
                  <a:schemeClr val="tx1">
                    <a:lumMod val="50000"/>
                    <a:lumOff val="50000"/>
                  </a:schemeClr>
                </a:solidFill>
                <a:latin typeface="Arial Rounded MT Bold" panose="020F0704030504030204" pitchFamily="34" charset="0"/>
              </a:rPr>
              <a:t>(Free)</a:t>
            </a:r>
            <a:endParaRPr lang="es-ES" sz="900" dirty="0">
              <a:solidFill>
                <a:schemeClr val="tx1">
                  <a:lumMod val="50000"/>
                  <a:lumOff val="50000"/>
                </a:schemeClr>
              </a:solidFill>
              <a:latin typeface="Arial Rounded MT Bold" panose="020F0704030504030204" pitchFamily="34" charset="0"/>
            </a:endParaRPr>
          </a:p>
        </p:txBody>
      </p:sp>
      <p:sp>
        <p:nvSpPr>
          <p:cNvPr id="81" name="Rectángulo 80"/>
          <p:cNvSpPr/>
          <p:nvPr/>
        </p:nvSpPr>
        <p:spPr>
          <a:xfrm>
            <a:off x="10237881" y="2363150"/>
            <a:ext cx="643156" cy="230832"/>
          </a:xfrm>
          <a:prstGeom prst="rect">
            <a:avLst/>
          </a:prstGeom>
          <a:noFill/>
        </p:spPr>
        <p:txBody>
          <a:bodyPr wrap="square">
            <a:spAutoFit/>
          </a:bodyPr>
          <a:lstStyle/>
          <a:p>
            <a:pPr>
              <a:spcBef>
                <a:spcPts val="1800"/>
              </a:spcBef>
            </a:pPr>
            <a:r>
              <a:rPr lang="es-ES" sz="900" dirty="0" smtClean="0">
                <a:solidFill>
                  <a:schemeClr val="tx1">
                    <a:lumMod val="50000"/>
                    <a:lumOff val="50000"/>
                  </a:schemeClr>
                </a:solidFill>
                <a:latin typeface="Arial Rounded MT Bold" panose="020F0704030504030204" pitchFamily="34" charset="0"/>
              </a:rPr>
              <a:t>(Free)</a:t>
            </a:r>
            <a:endParaRPr lang="es-ES" sz="900" dirty="0">
              <a:solidFill>
                <a:schemeClr val="tx1">
                  <a:lumMod val="50000"/>
                  <a:lumOff val="50000"/>
                </a:schemeClr>
              </a:solidFill>
              <a:latin typeface="Arial Rounded MT Bold" panose="020F0704030504030204" pitchFamily="34" charset="0"/>
            </a:endParaRPr>
          </a:p>
        </p:txBody>
      </p:sp>
      <p:sp>
        <p:nvSpPr>
          <p:cNvPr id="82" name="Rectángulo 81"/>
          <p:cNvSpPr/>
          <p:nvPr/>
        </p:nvSpPr>
        <p:spPr>
          <a:xfrm>
            <a:off x="9121405" y="1935506"/>
            <a:ext cx="558026" cy="230832"/>
          </a:xfrm>
          <a:prstGeom prst="rect">
            <a:avLst/>
          </a:prstGeom>
          <a:noFill/>
        </p:spPr>
        <p:txBody>
          <a:bodyPr wrap="square">
            <a:spAutoFit/>
          </a:bodyPr>
          <a:lstStyle/>
          <a:p>
            <a:pPr>
              <a:spcBef>
                <a:spcPts val="1800"/>
              </a:spcBef>
            </a:pPr>
            <a:r>
              <a:rPr lang="es-ES" sz="900" dirty="0" smtClean="0">
                <a:solidFill>
                  <a:schemeClr val="tx1">
                    <a:lumMod val="50000"/>
                    <a:lumOff val="50000"/>
                  </a:schemeClr>
                </a:solidFill>
                <a:latin typeface="Arial Rounded MT Bold" panose="020F0704030504030204" pitchFamily="34" charset="0"/>
              </a:rPr>
              <a:t>(12)</a:t>
            </a:r>
            <a:endParaRPr lang="es-ES" sz="900" dirty="0">
              <a:solidFill>
                <a:schemeClr val="tx1">
                  <a:lumMod val="50000"/>
                  <a:lumOff val="50000"/>
                </a:schemeClr>
              </a:solidFill>
              <a:latin typeface="Arial Rounded MT Bold" panose="020F0704030504030204" pitchFamily="34" charset="0"/>
            </a:endParaRPr>
          </a:p>
        </p:txBody>
      </p:sp>
      <p:sp>
        <p:nvSpPr>
          <p:cNvPr id="83" name="Rectángulo 82"/>
          <p:cNvSpPr/>
          <p:nvPr/>
        </p:nvSpPr>
        <p:spPr>
          <a:xfrm>
            <a:off x="7740384" y="1953359"/>
            <a:ext cx="558026" cy="230832"/>
          </a:xfrm>
          <a:prstGeom prst="rect">
            <a:avLst/>
          </a:prstGeom>
          <a:noFill/>
        </p:spPr>
        <p:txBody>
          <a:bodyPr wrap="square">
            <a:spAutoFit/>
          </a:bodyPr>
          <a:lstStyle/>
          <a:p>
            <a:pPr>
              <a:spcBef>
                <a:spcPts val="1800"/>
              </a:spcBef>
            </a:pPr>
            <a:r>
              <a:rPr lang="es-ES" sz="900" dirty="0" smtClean="0">
                <a:solidFill>
                  <a:schemeClr val="tx1">
                    <a:lumMod val="50000"/>
                    <a:lumOff val="50000"/>
                  </a:schemeClr>
                </a:solidFill>
                <a:latin typeface="Arial Rounded MT Bold" panose="020F0704030504030204" pitchFamily="34" charset="0"/>
              </a:rPr>
              <a:t>(10)</a:t>
            </a:r>
            <a:endParaRPr lang="es-ES" sz="900" dirty="0">
              <a:solidFill>
                <a:schemeClr val="tx1">
                  <a:lumMod val="50000"/>
                  <a:lumOff val="50000"/>
                </a:schemeClr>
              </a:solidFill>
              <a:latin typeface="Arial Rounded MT Bold" panose="020F0704030504030204" pitchFamily="34" charset="0"/>
            </a:endParaRPr>
          </a:p>
        </p:txBody>
      </p:sp>
      <p:sp>
        <p:nvSpPr>
          <p:cNvPr id="84" name="Rectángulo 83"/>
          <p:cNvSpPr/>
          <p:nvPr/>
        </p:nvSpPr>
        <p:spPr>
          <a:xfrm>
            <a:off x="6530773" y="1965174"/>
            <a:ext cx="558026" cy="230832"/>
          </a:xfrm>
          <a:prstGeom prst="rect">
            <a:avLst/>
          </a:prstGeom>
          <a:noFill/>
        </p:spPr>
        <p:txBody>
          <a:bodyPr wrap="square">
            <a:spAutoFit/>
          </a:bodyPr>
          <a:lstStyle/>
          <a:p>
            <a:pPr>
              <a:spcBef>
                <a:spcPts val="1800"/>
              </a:spcBef>
            </a:pPr>
            <a:r>
              <a:rPr lang="es-ES" sz="900" dirty="0" smtClean="0">
                <a:solidFill>
                  <a:schemeClr val="tx1">
                    <a:lumMod val="50000"/>
                    <a:lumOff val="50000"/>
                  </a:schemeClr>
                </a:solidFill>
                <a:latin typeface="Arial Rounded MT Bold" panose="020F0704030504030204" pitchFamily="34" charset="0"/>
              </a:rPr>
              <a:t>(8)</a:t>
            </a:r>
            <a:endParaRPr lang="es-ES" sz="900" dirty="0">
              <a:solidFill>
                <a:schemeClr val="tx1">
                  <a:lumMod val="50000"/>
                  <a:lumOff val="50000"/>
                </a:schemeClr>
              </a:solidFill>
              <a:latin typeface="Arial Rounded MT Bold" panose="020F0704030504030204" pitchFamily="34" charset="0"/>
            </a:endParaRPr>
          </a:p>
        </p:txBody>
      </p:sp>
      <p:sp>
        <p:nvSpPr>
          <p:cNvPr id="85" name="Rectángulo 84"/>
          <p:cNvSpPr/>
          <p:nvPr/>
        </p:nvSpPr>
        <p:spPr>
          <a:xfrm>
            <a:off x="5395968" y="1929203"/>
            <a:ext cx="558026" cy="230832"/>
          </a:xfrm>
          <a:prstGeom prst="rect">
            <a:avLst/>
          </a:prstGeom>
          <a:noFill/>
        </p:spPr>
        <p:txBody>
          <a:bodyPr wrap="square">
            <a:spAutoFit/>
          </a:bodyPr>
          <a:lstStyle/>
          <a:p>
            <a:pPr>
              <a:spcBef>
                <a:spcPts val="1800"/>
              </a:spcBef>
            </a:pPr>
            <a:r>
              <a:rPr lang="es-ES" sz="900" dirty="0" smtClean="0">
                <a:solidFill>
                  <a:schemeClr val="tx1">
                    <a:lumMod val="50000"/>
                    <a:lumOff val="50000"/>
                  </a:schemeClr>
                </a:solidFill>
                <a:latin typeface="Arial Rounded MT Bold" panose="020F0704030504030204" pitchFamily="34" charset="0"/>
              </a:rPr>
              <a:t>(1)</a:t>
            </a:r>
            <a:endParaRPr lang="es-ES" sz="900" dirty="0">
              <a:solidFill>
                <a:schemeClr val="tx1">
                  <a:lumMod val="50000"/>
                  <a:lumOff val="50000"/>
                </a:schemeClr>
              </a:solidFill>
              <a:latin typeface="Arial Rounded MT Bold" panose="020F0704030504030204" pitchFamily="34" charset="0"/>
            </a:endParaRPr>
          </a:p>
        </p:txBody>
      </p:sp>
      <p:sp>
        <p:nvSpPr>
          <p:cNvPr id="86" name="Rectángulo 85"/>
          <p:cNvSpPr/>
          <p:nvPr/>
        </p:nvSpPr>
        <p:spPr>
          <a:xfrm>
            <a:off x="4336866" y="1978570"/>
            <a:ext cx="558026" cy="230832"/>
          </a:xfrm>
          <a:prstGeom prst="rect">
            <a:avLst/>
          </a:prstGeom>
          <a:noFill/>
        </p:spPr>
        <p:txBody>
          <a:bodyPr wrap="square">
            <a:spAutoFit/>
          </a:bodyPr>
          <a:lstStyle/>
          <a:p>
            <a:pPr>
              <a:spcBef>
                <a:spcPts val="1800"/>
              </a:spcBef>
            </a:pPr>
            <a:r>
              <a:rPr lang="es-ES" sz="900" dirty="0" smtClean="0">
                <a:solidFill>
                  <a:schemeClr val="tx1">
                    <a:lumMod val="50000"/>
                    <a:lumOff val="50000"/>
                  </a:schemeClr>
                </a:solidFill>
                <a:latin typeface="Arial Rounded MT Bold" panose="020F0704030504030204" pitchFamily="34" charset="0"/>
              </a:rPr>
              <a:t>(12)</a:t>
            </a:r>
            <a:endParaRPr lang="es-ES" sz="900" dirty="0">
              <a:solidFill>
                <a:schemeClr val="tx1">
                  <a:lumMod val="50000"/>
                  <a:lumOff val="50000"/>
                </a:schemeClr>
              </a:solidFill>
              <a:latin typeface="Arial Rounded MT Bold" panose="020F0704030504030204" pitchFamily="34" charset="0"/>
            </a:endParaRPr>
          </a:p>
        </p:txBody>
      </p:sp>
    </p:spTree>
    <p:extLst>
      <p:ext uri="{BB962C8B-B14F-4D97-AF65-F5344CB8AC3E}">
        <p14:creationId xmlns:p14="http://schemas.microsoft.com/office/powerpoint/2010/main" val="2254699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2" name="1 CuadroTexto"/>
          <p:cNvSpPr txBox="1"/>
          <p:nvPr/>
        </p:nvSpPr>
        <p:spPr>
          <a:xfrm>
            <a:off x="0" y="6027003"/>
            <a:ext cx="12192000" cy="830997"/>
          </a:xfrm>
          <a:prstGeom prst="rect">
            <a:avLst/>
          </a:prstGeom>
          <a:solidFill>
            <a:srgbClr val="BFBFBF">
              <a:alpha val="50196"/>
            </a:srgbClr>
          </a:solidFill>
        </p:spPr>
        <p:txBody>
          <a:bodyPr wrap="square" rtlCol="0">
            <a:spAutoFit/>
          </a:bodyPr>
          <a:lstStyle/>
          <a:p>
            <a:pPr algn="ctr"/>
            <a:r>
              <a:rPr lang="es-ES" sz="4800" dirty="0" smtClean="0">
                <a:solidFill>
                  <a:schemeClr val="bg1"/>
                </a:solidFill>
                <a:latin typeface="BadaBoom BB" panose="020B0603050302020204" pitchFamily="34" charset="0"/>
              </a:rPr>
              <a:t>SELECCIÓN INTERFAZ DE USUARIO</a:t>
            </a:r>
            <a:endParaRPr lang="en-US" sz="48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6709799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p:cNvGraphicFramePr>
            <a:graphicFrameLocks noGrp="1"/>
          </p:cNvGraphicFramePr>
          <p:nvPr>
            <p:extLst>
              <p:ext uri="{D42A27DB-BD31-4B8C-83A1-F6EECF244321}">
                <p14:modId xmlns:p14="http://schemas.microsoft.com/office/powerpoint/2010/main" val="3517014998"/>
              </p:ext>
            </p:extLst>
          </p:nvPr>
        </p:nvGraphicFramePr>
        <p:xfrm>
          <a:off x="320842" y="762433"/>
          <a:ext cx="11486147" cy="3466531"/>
        </p:xfrm>
        <a:graphic>
          <a:graphicData uri="http://schemas.openxmlformats.org/drawingml/2006/table">
            <a:tbl>
              <a:tblPr firstRow="1" bandRow="1">
                <a:tableStyleId>{F5AB1C69-6EDB-4FF4-983F-18BD219EF322}</a:tableStyleId>
              </a:tblPr>
              <a:tblGrid>
                <a:gridCol w="3192380"/>
                <a:gridCol w="1629479"/>
                <a:gridCol w="1302376"/>
                <a:gridCol w="1246956"/>
                <a:gridCol w="1371652"/>
                <a:gridCol w="1371652"/>
                <a:gridCol w="1371652"/>
              </a:tblGrid>
              <a:tr h="370840">
                <a:tc>
                  <a:txBody>
                    <a:bodyPr/>
                    <a:lstStyle/>
                    <a:p>
                      <a:endParaRPr lang="es-ES" dirty="0"/>
                    </a:p>
                  </a:txBody>
                  <a:tcPr anchor="ctr">
                    <a:noFill/>
                  </a:tcPr>
                </a:tc>
                <a:tc>
                  <a:txBody>
                    <a:bodyPr/>
                    <a:lstStyle/>
                    <a:p>
                      <a:pPr algn="ctr"/>
                      <a:endParaRPr lang="es-ES" dirty="0" smtClean="0"/>
                    </a:p>
                    <a:p>
                      <a:pPr algn="ctr"/>
                      <a:endParaRPr lang="es-ES" dirty="0" smtClean="0"/>
                    </a:p>
                    <a:p>
                      <a:pPr algn="ctr"/>
                      <a:endParaRPr lang="es-ES" dirty="0"/>
                    </a:p>
                  </a:txBody>
                  <a:tcPr anchor="ctr">
                    <a:solidFill>
                      <a:schemeClr val="bg2"/>
                    </a:solidFill>
                  </a:tcPr>
                </a:tc>
                <a:tc>
                  <a:txBody>
                    <a:bodyPr/>
                    <a:lstStyle/>
                    <a:p>
                      <a:pPr algn="ctr"/>
                      <a:endParaRPr lang="es-ES" dirty="0"/>
                    </a:p>
                  </a:txBody>
                  <a:tcPr anchor="ctr">
                    <a:solidFill>
                      <a:schemeClr val="bg2"/>
                    </a:solidFill>
                  </a:tcPr>
                </a:tc>
                <a:tc>
                  <a:txBody>
                    <a:bodyPr/>
                    <a:lstStyle/>
                    <a:p>
                      <a:pPr algn="ctr"/>
                      <a:endParaRPr lang="es-ES" dirty="0"/>
                    </a:p>
                  </a:txBody>
                  <a:tcPr anchor="ctr">
                    <a:solidFill>
                      <a:schemeClr val="bg2"/>
                    </a:solidFill>
                  </a:tcPr>
                </a:tc>
                <a:tc>
                  <a:txBody>
                    <a:bodyPr/>
                    <a:lstStyle/>
                    <a:p>
                      <a:pPr algn="ctr"/>
                      <a:endParaRPr lang="es-ES" dirty="0"/>
                    </a:p>
                  </a:txBody>
                  <a:tcPr anchor="ctr">
                    <a:solidFill>
                      <a:schemeClr val="bg2"/>
                    </a:solidFill>
                  </a:tcPr>
                </a:tc>
                <a:tc>
                  <a:txBody>
                    <a:bodyPr/>
                    <a:lstStyle/>
                    <a:p>
                      <a:pPr algn="ctr"/>
                      <a:endParaRPr lang="es-ES" dirty="0"/>
                    </a:p>
                  </a:txBody>
                  <a:tcPr anchor="ctr">
                    <a:solidFill>
                      <a:schemeClr val="bg2"/>
                    </a:solidFill>
                  </a:tcPr>
                </a:tc>
                <a:tc>
                  <a:txBody>
                    <a:bodyPr/>
                    <a:lstStyle/>
                    <a:p>
                      <a:pPr algn="ctr"/>
                      <a:endParaRPr lang="es-ES" dirty="0"/>
                    </a:p>
                  </a:txBody>
                  <a:tcPr anchor="ctr">
                    <a:solidFill>
                      <a:schemeClr val="bg2"/>
                    </a:solidFill>
                  </a:tcPr>
                </a:tc>
              </a:tr>
              <a:tr h="518615">
                <a:tc>
                  <a:txBody>
                    <a:bodyPr/>
                    <a:lstStyle/>
                    <a:p>
                      <a:r>
                        <a:rPr lang="es-ES" sz="1600" b="1" dirty="0" smtClean="0">
                          <a:solidFill>
                            <a:schemeClr val="tx1">
                              <a:lumMod val="65000"/>
                              <a:lumOff val="35000"/>
                            </a:schemeClr>
                          </a:solidFill>
                        </a:rPr>
                        <a:t>NÚMERO DE USUARIOS</a:t>
                      </a:r>
                      <a:endParaRPr lang="es-ES" sz="1600" b="1" dirty="0">
                        <a:solidFill>
                          <a:schemeClr val="tx1">
                            <a:lumMod val="65000"/>
                            <a:lumOff val="35000"/>
                          </a:schemeClr>
                        </a:solidFill>
                      </a:endParaRPr>
                    </a:p>
                  </a:txBody>
                  <a:tcPr anchor="ctr"/>
                </a:tc>
                <a:tc>
                  <a:txBody>
                    <a:bodyPr/>
                    <a:lstStyle/>
                    <a:p>
                      <a:pPr algn="ctr"/>
                      <a:r>
                        <a:rPr lang="es-ES" dirty="0" smtClean="0"/>
                        <a:t>1.200 </a:t>
                      </a:r>
                      <a:r>
                        <a:rPr lang="es-ES" dirty="0" err="1" smtClean="0"/>
                        <a:t>mill</a:t>
                      </a:r>
                      <a:endParaRPr lang="es-ES" dirty="0"/>
                    </a:p>
                  </a:txBody>
                  <a:tcPr anchor="ctr"/>
                </a:tc>
                <a:tc>
                  <a:txBody>
                    <a:bodyPr/>
                    <a:lstStyle/>
                    <a:p>
                      <a:pPr algn="ctr"/>
                      <a:r>
                        <a:rPr lang="es-ES" dirty="0" smtClean="0"/>
                        <a:t>300 </a:t>
                      </a:r>
                      <a:r>
                        <a:rPr lang="es-ES" dirty="0" err="1" smtClean="0"/>
                        <a:t>mill</a:t>
                      </a:r>
                      <a:endParaRPr lang="es-ES" dirty="0"/>
                    </a:p>
                  </a:txBody>
                  <a:tcPr anchor="ctr"/>
                </a:tc>
                <a:tc>
                  <a:txBody>
                    <a:bodyPr/>
                    <a:lstStyle/>
                    <a:p>
                      <a:pPr algn="ctr"/>
                      <a:r>
                        <a:rPr lang="es-ES" dirty="0" smtClean="0"/>
                        <a:t>100 </a:t>
                      </a:r>
                      <a:r>
                        <a:rPr lang="es-ES" dirty="0" err="1" smtClean="0"/>
                        <a:t>mill</a:t>
                      </a:r>
                      <a:endParaRPr lang="es-ES" dirty="0"/>
                    </a:p>
                  </a:txBody>
                  <a:tcPr anchor="ctr"/>
                </a:tc>
                <a:tc>
                  <a:txBody>
                    <a:bodyPr/>
                    <a:lstStyle/>
                    <a:p>
                      <a:pPr algn="ctr"/>
                      <a:r>
                        <a:rPr lang="es-ES" dirty="0" smtClean="0"/>
                        <a:t>320 </a:t>
                      </a:r>
                      <a:r>
                        <a:rPr lang="es-ES" dirty="0" err="1" smtClean="0"/>
                        <a:t>mill</a:t>
                      </a:r>
                      <a:endParaRPr lang="es-ES" dirty="0"/>
                    </a:p>
                  </a:txBody>
                  <a:tcPr anchor="ctr"/>
                </a:tc>
                <a:tc>
                  <a:txBody>
                    <a:bodyPr/>
                    <a:lstStyle/>
                    <a:p>
                      <a:pPr algn="ctr"/>
                      <a:r>
                        <a:rPr lang="es-ES" dirty="0" smtClean="0"/>
                        <a:t>6 </a:t>
                      </a:r>
                      <a:r>
                        <a:rPr lang="es-ES" dirty="0" err="1" smtClean="0"/>
                        <a:t>mill</a:t>
                      </a:r>
                      <a:endParaRPr lang="es-E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smtClean="0"/>
                        <a:t>1.200 </a:t>
                      </a:r>
                      <a:r>
                        <a:rPr lang="es-ES" dirty="0" err="1" smtClean="0"/>
                        <a:t>mill</a:t>
                      </a:r>
                      <a:endParaRPr lang="es-ES" dirty="0" smtClean="0"/>
                    </a:p>
                  </a:txBody>
                  <a:tcPr anchor="ctr"/>
                </a:tc>
              </a:tr>
              <a:tr h="454905">
                <a:tc>
                  <a:txBody>
                    <a:bodyPr/>
                    <a:lstStyle/>
                    <a:p>
                      <a:r>
                        <a:rPr lang="es-ES" sz="1600" b="1" dirty="0" smtClean="0">
                          <a:solidFill>
                            <a:schemeClr val="tx1">
                              <a:lumMod val="65000"/>
                              <a:lumOff val="35000"/>
                            </a:schemeClr>
                          </a:solidFill>
                        </a:rPr>
                        <a:t>PRECIO</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a:p>
                  </a:txBody>
                  <a:tcPr/>
                </a:tc>
                <a:tc>
                  <a:txBody>
                    <a:bodyPr/>
                    <a:lstStyle/>
                    <a:p>
                      <a:endParaRPr lang="es-ES"/>
                    </a:p>
                  </a:txBody>
                  <a:tcPr/>
                </a:tc>
                <a:tc>
                  <a:txBody>
                    <a:bodyPr/>
                    <a:lstStyle/>
                    <a:p>
                      <a:endParaRPr lang="es-ES" dirty="0"/>
                    </a:p>
                  </a:txBody>
                  <a:tcPr/>
                </a:tc>
                <a:tc>
                  <a:txBody>
                    <a:bodyPr/>
                    <a:lstStyle/>
                    <a:p>
                      <a:endParaRPr lang="es-ES" dirty="0"/>
                    </a:p>
                  </a:txBody>
                  <a:tcPr/>
                </a:tc>
                <a:tc>
                  <a:txBody>
                    <a:bodyPr/>
                    <a:lstStyle/>
                    <a:p>
                      <a:endParaRPr lang="es-ES" dirty="0"/>
                    </a:p>
                  </a:txBody>
                  <a:tcPr/>
                </a:tc>
              </a:tr>
              <a:tr h="541381">
                <a:tc>
                  <a:txBody>
                    <a:bodyPr/>
                    <a:lstStyle/>
                    <a:p>
                      <a:r>
                        <a:rPr lang="es-ES" sz="1600" b="1" dirty="0" smtClean="0">
                          <a:solidFill>
                            <a:schemeClr val="tx1">
                              <a:lumMod val="65000"/>
                              <a:lumOff val="35000"/>
                            </a:schemeClr>
                          </a:solidFill>
                        </a:rPr>
                        <a:t>INTEGRACIÓN CHATBOTS</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a:p>
                  </a:txBody>
                  <a:tcPr/>
                </a:tc>
                <a:tc>
                  <a:txBody>
                    <a:bodyPr/>
                    <a:lstStyle/>
                    <a:p>
                      <a:endParaRPr lang="es-ES"/>
                    </a:p>
                  </a:txBody>
                  <a:tcPr/>
                </a:tc>
                <a:tc>
                  <a:txBody>
                    <a:bodyPr/>
                    <a:lstStyle/>
                    <a:p>
                      <a:endParaRPr lang="es-ES" dirty="0"/>
                    </a:p>
                  </a:txBody>
                  <a:tcPr/>
                </a:tc>
                <a:tc>
                  <a:txBody>
                    <a:bodyPr/>
                    <a:lstStyle/>
                    <a:p>
                      <a:endParaRPr lang="es-ES" dirty="0"/>
                    </a:p>
                  </a:txBody>
                  <a:tcPr/>
                </a:tc>
                <a:tc>
                  <a:txBody>
                    <a:bodyPr/>
                    <a:lstStyle/>
                    <a:p>
                      <a:endParaRPr lang="es-ES" dirty="0"/>
                    </a:p>
                  </a:txBody>
                  <a:tcPr/>
                </a:tc>
              </a:tr>
              <a:tr h="518615">
                <a:tc>
                  <a:txBody>
                    <a:bodyPr/>
                    <a:lstStyle/>
                    <a:p>
                      <a:r>
                        <a:rPr lang="es-ES" sz="1600" b="1" dirty="0" smtClean="0">
                          <a:solidFill>
                            <a:schemeClr val="tx1">
                              <a:lumMod val="65000"/>
                              <a:lumOff val="35000"/>
                            </a:schemeClr>
                          </a:solidFill>
                        </a:rPr>
                        <a:t>MULTIPLATAFORMA</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r>
              <a:tr h="518615">
                <a:tc>
                  <a:txBody>
                    <a:bodyPr/>
                    <a:lstStyle/>
                    <a:p>
                      <a:r>
                        <a:rPr lang="es-ES" sz="1600" b="1" dirty="0" smtClean="0">
                          <a:solidFill>
                            <a:schemeClr val="tx1">
                              <a:lumMod val="65000"/>
                              <a:lumOff val="35000"/>
                            </a:schemeClr>
                          </a:solidFill>
                        </a:rPr>
                        <a:t>ESTILO DE LA COMUNICACIÓN</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r>
            </a:tbl>
          </a:graphicData>
        </a:graphic>
      </p:graphicFrame>
      <p:pic>
        <p:nvPicPr>
          <p:cNvPr id="8" name="Imagen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5578" y="1053396"/>
            <a:ext cx="1051482" cy="320433"/>
          </a:xfrm>
          <a:prstGeom prst="rect">
            <a:avLst/>
          </a:prstGeom>
        </p:spPr>
      </p:pic>
      <p:pic>
        <p:nvPicPr>
          <p:cNvPr id="9" name="Imagen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81378" y="986634"/>
            <a:ext cx="915683" cy="484773"/>
          </a:xfrm>
          <a:prstGeom prst="rect">
            <a:avLst/>
          </a:prstGeom>
        </p:spPr>
      </p:pic>
      <p:pic>
        <p:nvPicPr>
          <p:cNvPr id="10" name="Imagen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8170" y="901794"/>
            <a:ext cx="873002" cy="681351"/>
          </a:xfrm>
          <a:prstGeom prst="rect">
            <a:avLst/>
          </a:prstGeom>
        </p:spPr>
      </p:pic>
      <p:pic>
        <p:nvPicPr>
          <p:cNvPr id="11" name="Imagen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05236" y="901794"/>
            <a:ext cx="1637367" cy="833608"/>
          </a:xfrm>
          <a:prstGeom prst="rect">
            <a:avLst/>
          </a:prstGeom>
        </p:spPr>
      </p:pic>
      <p:pic>
        <p:nvPicPr>
          <p:cNvPr id="12" name="Imagen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96871" y="955820"/>
            <a:ext cx="607167" cy="515587"/>
          </a:xfrm>
          <a:prstGeom prst="rect">
            <a:avLst/>
          </a:prstGeom>
        </p:spPr>
      </p:pic>
      <p:pic>
        <p:nvPicPr>
          <p:cNvPr id="13" name="Imagen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60796" y="935210"/>
            <a:ext cx="768302" cy="647935"/>
          </a:xfrm>
          <a:prstGeom prst="rect">
            <a:avLst/>
          </a:prstGeom>
        </p:spPr>
      </p:pic>
      <p:sp>
        <p:nvSpPr>
          <p:cNvPr id="14" name="Elipse 13"/>
          <p:cNvSpPr/>
          <p:nvPr/>
        </p:nvSpPr>
        <p:spPr>
          <a:xfrm>
            <a:off x="5946617" y="4785055"/>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p:cNvSpPr/>
          <p:nvPr/>
        </p:nvSpPr>
        <p:spPr>
          <a:xfrm>
            <a:off x="4124789" y="2821197"/>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p:cNvSpPr/>
          <p:nvPr/>
        </p:nvSpPr>
        <p:spPr>
          <a:xfrm>
            <a:off x="7719818" y="4785055"/>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p:cNvSpPr/>
          <p:nvPr/>
        </p:nvSpPr>
        <p:spPr>
          <a:xfrm>
            <a:off x="10236867" y="4707949"/>
            <a:ext cx="1570121" cy="338554"/>
          </a:xfrm>
          <a:prstGeom prst="rect">
            <a:avLst/>
          </a:prstGeom>
          <a:noFill/>
        </p:spPr>
        <p:txBody>
          <a:bodyPr wrap="square">
            <a:spAutoFit/>
          </a:bodyPr>
          <a:lstStyle/>
          <a:p>
            <a:pPr>
              <a:spcBef>
                <a:spcPts val="1800"/>
              </a:spcBef>
            </a:pPr>
            <a:r>
              <a:rPr lang="es-ES" sz="1600" dirty="0" smtClean="0">
                <a:solidFill>
                  <a:schemeClr val="tx1">
                    <a:lumMod val="50000"/>
                    <a:lumOff val="50000"/>
                  </a:schemeClr>
                </a:solidFill>
                <a:latin typeface="Arial Rounded MT Bold" panose="020F0704030504030204" pitchFamily="34" charset="0"/>
              </a:rPr>
              <a:t>No disponible</a:t>
            </a:r>
            <a:endParaRPr lang="es-ES" sz="1600" dirty="0">
              <a:solidFill>
                <a:schemeClr val="tx1">
                  <a:lumMod val="50000"/>
                  <a:lumOff val="50000"/>
                </a:schemeClr>
              </a:solidFill>
              <a:latin typeface="Arial Rounded MT Bold" panose="020F0704030504030204" pitchFamily="34" charset="0"/>
            </a:endParaRPr>
          </a:p>
        </p:txBody>
      </p:sp>
      <p:sp>
        <p:nvSpPr>
          <p:cNvPr id="18" name="Rectángulo 17"/>
          <p:cNvSpPr/>
          <p:nvPr/>
        </p:nvSpPr>
        <p:spPr>
          <a:xfrm>
            <a:off x="7887022" y="4696157"/>
            <a:ext cx="1967261" cy="338554"/>
          </a:xfrm>
          <a:prstGeom prst="rect">
            <a:avLst/>
          </a:prstGeom>
          <a:noFill/>
        </p:spPr>
        <p:txBody>
          <a:bodyPr wrap="square">
            <a:spAutoFit/>
          </a:bodyPr>
          <a:lstStyle/>
          <a:p>
            <a:pPr>
              <a:spcBef>
                <a:spcPts val="1800"/>
              </a:spcBef>
            </a:pPr>
            <a:r>
              <a:rPr lang="es-ES" sz="1600" dirty="0" smtClean="0">
                <a:solidFill>
                  <a:schemeClr val="tx1">
                    <a:lumMod val="50000"/>
                    <a:lumOff val="50000"/>
                  </a:schemeClr>
                </a:solidFill>
                <a:latin typeface="Arial Rounded MT Bold" panose="020F0704030504030204" pitchFamily="34" charset="0"/>
              </a:rPr>
              <a:t>Parcial / Limitado</a:t>
            </a:r>
            <a:endParaRPr lang="es-ES" sz="1600" dirty="0">
              <a:solidFill>
                <a:schemeClr val="tx1">
                  <a:lumMod val="50000"/>
                  <a:lumOff val="50000"/>
                </a:schemeClr>
              </a:solidFill>
              <a:latin typeface="Arial Rounded MT Bold" panose="020F0704030504030204" pitchFamily="34" charset="0"/>
            </a:endParaRPr>
          </a:p>
        </p:txBody>
      </p:sp>
      <p:sp>
        <p:nvSpPr>
          <p:cNvPr id="19" name="Rectángulo 18"/>
          <p:cNvSpPr/>
          <p:nvPr/>
        </p:nvSpPr>
        <p:spPr>
          <a:xfrm>
            <a:off x="6173142" y="4703436"/>
            <a:ext cx="1570121" cy="338554"/>
          </a:xfrm>
          <a:prstGeom prst="rect">
            <a:avLst/>
          </a:prstGeom>
          <a:noFill/>
        </p:spPr>
        <p:txBody>
          <a:bodyPr wrap="square">
            <a:spAutoFit/>
          </a:bodyPr>
          <a:lstStyle/>
          <a:p>
            <a:pPr>
              <a:spcBef>
                <a:spcPts val="1800"/>
              </a:spcBef>
            </a:pPr>
            <a:r>
              <a:rPr lang="es-ES" sz="1600" dirty="0" smtClean="0">
                <a:solidFill>
                  <a:schemeClr val="tx1">
                    <a:lumMod val="50000"/>
                    <a:lumOff val="50000"/>
                  </a:schemeClr>
                </a:solidFill>
                <a:latin typeface="Arial Rounded MT Bold" panose="020F0704030504030204" pitchFamily="34" charset="0"/>
              </a:rPr>
              <a:t>Completo</a:t>
            </a:r>
            <a:endParaRPr lang="es-ES" sz="1600" dirty="0">
              <a:solidFill>
                <a:schemeClr val="tx1">
                  <a:lumMod val="50000"/>
                  <a:lumOff val="50000"/>
                </a:schemeClr>
              </a:solidFill>
              <a:latin typeface="Arial Rounded MT Bold" panose="020F0704030504030204" pitchFamily="34" charset="0"/>
            </a:endParaRPr>
          </a:p>
        </p:txBody>
      </p:sp>
      <p:sp>
        <p:nvSpPr>
          <p:cNvPr id="21" name="Elipse 20"/>
          <p:cNvSpPr/>
          <p:nvPr/>
        </p:nvSpPr>
        <p:spPr>
          <a:xfrm>
            <a:off x="11033978" y="2815095"/>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Elipse 21"/>
          <p:cNvSpPr/>
          <p:nvPr/>
        </p:nvSpPr>
        <p:spPr>
          <a:xfrm>
            <a:off x="10063190" y="4757739"/>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Estrella de 5 puntas 22"/>
          <p:cNvSpPr/>
          <p:nvPr/>
        </p:nvSpPr>
        <p:spPr>
          <a:xfrm>
            <a:off x="2604357" y="2751116"/>
            <a:ext cx="252000" cy="252000"/>
          </a:xfrm>
          <a:prstGeom prst="star5">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Elipse 24"/>
          <p:cNvSpPr/>
          <p:nvPr/>
        </p:nvSpPr>
        <p:spPr>
          <a:xfrm>
            <a:off x="6955006" y="2815095"/>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Elipse 25"/>
          <p:cNvSpPr/>
          <p:nvPr/>
        </p:nvSpPr>
        <p:spPr>
          <a:xfrm>
            <a:off x="9644168" y="2858619"/>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Elipse 26"/>
          <p:cNvSpPr/>
          <p:nvPr/>
        </p:nvSpPr>
        <p:spPr>
          <a:xfrm>
            <a:off x="8223438" y="2815094"/>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Elipse 27"/>
          <p:cNvSpPr/>
          <p:nvPr/>
        </p:nvSpPr>
        <p:spPr>
          <a:xfrm>
            <a:off x="5684916" y="2815093"/>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Elipse 28"/>
          <p:cNvSpPr/>
          <p:nvPr/>
        </p:nvSpPr>
        <p:spPr>
          <a:xfrm>
            <a:off x="4124789" y="2306317"/>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Elipse 29"/>
          <p:cNvSpPr/>
          <p:nvPr/>
        </p:nvSpPr>
        <p:spPr>
          <a:xfrm>
            <a:off x="5684916" y="2344688"/>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Elipse 30"/>
          <p:cNvSpPr/>
          <p:nvPr/>
        </p:nvSpPr>
        <p:spPr>
          <a:xfrm>
            <a:off x="6953968" y="2344687"/>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Elipse 31"/>
          <p:cNvSpPr/>
          <p:nvPr/>
        </p:nvSpPr>
        <p:spPr>
          <a:xfrm>
            <a:off x="8224357" y="2344686"/>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Elipse 32"/>
          <p:cNvSpPr/>
          <p:nvPr/>
        </p:nvSpPr>
        <p:spPr>
          <a:xfrm>
            <a:off x="9644168" y="2344685"/>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Elipse 33"/>
          <p:cNvSpPr/>
          <p:nvPr/>
        </p:nvSpPr>
        <p:spPr>
          <a:xfrm>
            <a:off x="11033978" y="2344684"/>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Elipse 34"/>
          <p:cNvSpPr/>
          <p:nvPr/>
        </p:nvSpPr>
        <p:spPr>
          <a:xfrm>
            <a:off x="5710513" y="3865850"/>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Elipse 35"/>
          <p:cNvSpPr/>
          <p:nvPr/>
        </p:nvSpPr>
        <p:spPr>
          <a:xfrm>
            <a:off x="8223438" y="3865850"/>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Elipse 37"/>
          <p:cNvSpPr/>
          <p:nvPr/>
        </p:nvSpPr>
        <p:spPr>
          <a:xfrm>
            <a:off x="4124789" y="3865850"/>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Elipse 38"/>
          <p:cNvSpPr/>
          <p:nvPr/>
        </p:nvSpPr>
        <p:spPr>
          <a:xfrm>
            <a:off x="6960711" y="3865850"/>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Elipse 39"/>
          <p:cNvSpPr/>
          <p:nvPr/>
        </p:nvSpPr>
        <p:spPr>
          <a:xfrm>
            <a:off x="9644168" y="3865850"/>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Elipse 41"/>
          <p:cNvSpPr/>
          <p:nvPr/>
        </p:nvSpPr>
        <p:spPr>
          <a:xfrm>
            <a:off x="11033978" y="3865849"/>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Elipse 42"/>
          <p:cNvSpPr/>
          <p:nvPr/>
        </p:nvSpPr>
        <p:spPr>
          <a:xfrm>
            <a:off x="9627088" y="3351916"/>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Elipse 43"/>
          <p:cNvSpPr/>
          <p:nvPr/>
        </p:nvSpPr>
        <p:spPr>
          <a:xfrm>
            <a:off x="6953968" y="3365655"/>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 name="Elipse 44"/>
          <p:cNvSpPr/>
          <p:nvPr/>
        </p:nvSpPr>
        <p:spPr>
          <a:xfrm>
            <a:off x="4124789" y="3307697"/>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 name="Elipse 45"/>
          <p:cNvSpPr/>
          <p:nvPr/>
        </p:nvSpPr>
        <p:spPr>
          <a:xfrm>
            <a:off x="5689347" y="3365654"/>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Elipse 46"/>
          <p:cNvSpPr/>
          <p:nvPr/>
        </p:nvSpPr>
        <p:spPr>
          <a:xfrm>
            <a:off x="8223438" y="3359375"/>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Elipse 47"/>
          <p:cNvSpPr/>
          <p:nvPr/>
        </p:nvSpPr>
        <p:spPr>
          <a:xfrm>
            <a:off x="11030738" y="3359375"/>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INTERFAZ DE USUARIO</a:t>
            </a:r>
            <a:endParaRPr lang="en-US" sz="5400" dirty="0">
              <a:solidFill>
                <a:schemeClr val="bg1"/>
              </a:solidFill>
              <a:latin typeface="BadaBoom BB" panose="020B0603050302020204" pitchFamily="34" charset="0"/>
            </a:endParaRPr>
          </a:p>
        </p:txBody>
      </p:sp>
      <p:sp>
        <p:nvSpPr>
          <p:cNvPr id="49" name="Rectángulo 48"/>
          <p:cNvSpPr/>
          <p:nvPr/>
        </p:nvSpPr>
        <p:spPr>
          <a:xfrm>
            <a:off x="9120737" y="762433"/>
            <a:ext cx="1313632" cy="3466532"/>
          </a:xfrm>
          <a:prstGeom prst="rect">
            <a:avLst/>
          </a:prstGeom>
          <a:solidFill>
            <a:srgbClr val="FFFF00">
              <a:alpha val="5000"/>
            </a:srgbClr>
          </a:solidFill>
          <a:ln>
            <a:no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8082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r="-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9100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p:cNvGraphicFramePr>
            <a:graphicFrameLocks noGrp="1"/>
          </p:cNvGraphicFramePr>
          <p:nvPr>
            <p:extLst>
              <p:ext uri="{D42A27DB-BD31-4B8C-83A1-F6EECF244321}">
                <p14:modId xmlns:p14="http://schemas.microsoft.com/office/powerpoint/2010/main" val="2235221297"/>
              </p:ext>
            </p:extLst>
          </p:nvPr>
        </p:nvGraphicFramePr>
        <p:xfrm>
          <a:off x="1700463" y="513347"/>
          <a:ext cx="8855242" cy="4315327"/>
        </p:xfrm>
        <a:graphic>
          <a:graphicData uri="http://schemas.openxmlformats.org/drawingml/2006/table">
            <a:tbl>
              <a:tblPr firstRow="1" bandRow="1">
                <a:tableStyleId>{F5AB1C69-6EDB-4FF4-983F-18BD219EF322}</a:tableStyleId>
              </a:tblPr>
              <a:tblGrid>
                <a:gridCol w="2951747"/>
                <a:gridCol w="1543865"/>
                <a:gridCol w="1448075"/>
                <a:gridCol w="1386455"/>
                <a:gridCol w="1525100"/>
              </a:tblGrid>
              <a:tr h="370840">
                <a:tc>
                  <a:txBody>
                    <a:bodyPr/>
                    <a:lstStyle/>
                    <a:p>
                      <a:endParaRPr lang="es-ES" dirty="0"/>
                    </a:p>
                  </a:txBody>
                  <a:tcPr anchor="ctr">
                    <a:noFill/>
                  </a:tcPr>
                </a:tc>
                <a:tc>
                  <a:txBody>
                    <a:bodyPr/>
                    <a:lstStyle/>
                    <a:p>
                      <a:pPr algn="ctr"/>
                      <a:endParaRPr lang="es-ES" dirty="0" smtClean="0"/>
                    </a:p>
                    <a:p>
                      <a:pPr algn="ctr"/>
                      <a:endParaRPr lang="es-ES" dirty="0" smtClean="0"/>
                    </a:p>
                    <a:p>
                      <a:pPr algn="ctr"/>
                      <a:endParaRPr lang="es-ES" dirty="0"/>
                    </a:p>
                  </a:txBody>
                  <a:tcPr anchor="ctr">
                    <a:solidFill>
                      <a:schemeClr val="bg2"/>
                    </a:solidFill>
                  </a:tcPr>
                </a:tc>
                <a:tc>
                  <a:txBody>
                    <a:bodyPr/>
                    <a:lstStyle/>
                    <a:p>
                      <a:pPr algn="ctr"/>
                      <a:endParaRPr lang="es-ES" dirty="0"/>
                    </a:p>
                  </a:txBody>
                  <a:tcPr anchor="ctr">
                    <a:solidFill>
                      <a:schemeClr val="bg2"/>
                    </a:solidFill>
                  </a:tcPr>
                </a:tc>
                <a:tc>
                  <a:txBody>
                    <a:bodyPr/>
                    <a:lstStyle/>
                    <a:p>
                      <a:pPr algn="ctr"/>
                      <a:endParaRPr lang="es-ES" dirty="0"/>
                    </a:p>
                  </a:txBody>
                  <a:tcPr anchor="ctr">
                    <a:solidFill>
                      <a:schemeClr val="bg2"/>
                    </a:solidFill>
                  </a:tcPr>
                </a:tc>
                <a:tc>
                  <a:txBody>
                    <a:bodyPr/>
                    <a:lstStyle/>
                    <a:p>
                      <a:pPr algn="ctr"/>
                      <a:endParaRPr lang="es-ES" dirty="0"/>
                    </a:p>
                  </a:txBody>
                  <a:tcPr anchor="ctr">
                    <a:solidFill>
                      <a:schemeClr val="bg2"/>
                    </a:solidFill>
                  </a:tcPr>
                </a:tc>
              </a:tr>
              <a:tr h="518615">
                <a:tc>
                  <a:txBody>
                    <a:bodyPr/>
                    <a:lstStyle/>
                    <a:p>
                      <a:r>
                        <a:rPr lang="es-ES" sz="1600" b="1" dirty="0" smtClean="0">
                          <a:solidFill>
                            <a:schemeClr val="tx1">
                              <a:lumMod val="65000"/>
                              <a:lumOff val="35000"/>
                            </a:schemeClr>
                          </a:solidFill>
                        </a:rPr>
                        <a:t>PRECIO</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a:p>
                  </a:txBody>
                  <a:tcPr/>
                </a:tc>
                <a:tc>
                  <a:txBody>
                    <a:bodyPr/>
                    <a:lstStyle/>
                    <a:p>
                      <a:endParaRPr lang="es-ES" dirty="0"/>
                    </a:p>
                  </a:txBody>
                  <a:tcPr/>
                </a:tc>
                <a:tc>
                  <a:txBody>
                    <a:bodyPr/>
                    <a:lstStyle/>
                    <a:p>
                      <a:endParaRPr lang="es-ES" dirty="0"/>
                    </a:p>
                  </a:txBody>
                  <a:tcPr/>
                </a:tc>
              </a:tr>
              <a:tr h="454905">
                <a:tc>
                  <a:txBody>
                    <a:bodyPr/>
                    <a:lstStyle/>
                    <a:p>
                      <a:r>
                        <a:rPr lang="es-ES" sz="1600" b="1" dirty="0" smtClean="0">
                          <a:solidFill>
                            <a:schemeClr val="tx1">
                              <a:lumMod val="65000"/>
                              <a:lumOff val="35000"/>
                            </a:schemeClr>
                          </a:solidFill>
                        </a:rPr>
                        <a:t>COBERTURA</a:t>
                      </a:r>
                      <a:r>
                        <a:rPr lang="es-ES" sz="1600" b="1" baseline="0" dirty="0" smtClean="0">
                          <a:solidFill>
                            <a:schemeClr val="tx1">
                              <a:lumMod val="65000"/>
                              <a:lumOff val="35000"/>
                            </a:schemeClr>
                          </a:solidFill>
                        </a:rPr>
                        <a:t> IDIOMAS</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a:p>
                  </a:txBody>
                  <a:tcPr/>
                </a:tc>
                <a:tc>
                  <a:txBody>
                    <a:bodyPr/>
                    <a:lstStyle/>
                    <a:p>
                      <a:endParaRPr lang="es-ES"/>
                    </a:p>
                  </a:txBody>
                  <a:tcPr/>
                </a:tc>
                <a:tc>
                  <a:txBody>
                    <a:bodyPr/>
                    <a:lstStyle/>
                    <a:p>
                      <a:endParaRPr lang="es-ES" dirty="0"/>
                    </a:p>
                  </a:txBody>
                  <a:tcPr/>
                </a:tc>
              </a:tr>
              <a:tr h="541381">
                <a:tc>
                  <a:txBody>
                    <a:bodyPr/>
                    <a:lstStyle/>
                    <a:p>
                      <a:r>
                        <a:rPr lang="es-ES" sz="1600" b="1" dirty="0" smtClean="0">
                          <a:solidFill>
                            <a:schemeClr val="tx1">
                              <a:lumMod val="65000"/>
                              <a:lumOff val="35000"/>
                            </a:schemeClr>
                          </a:solidFill>
                        </a:rPr>
                        <a:t>DISPONIBILIDAD</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a:p>
                  </a:txBody>
                  <a:tcPr/>
                </a:tc>
                <a:tc>
                  <a:txBody>
                    <a:bodyPr/>
                    <a:lstStyle/>
                    <a:p>
                      <a:endParaRPr lang="es-ES" dirty="0"/>
                    </a:p>
                  </a:txBody>
                  <a:tcPr/>
                </a:tc>
                <a:tc>
                  <a:txBody>
                    <a:bodyPr/>
                    <a:lstStyle/>
                    <a:p>
                      <a:endParaRPr lang="es-ES" dirty="0"/>
                    </a:p>
                  </a:txBody>
                  <a:tcPr/>
                </a:tc>
              </a:tr>
              <a:tr h="458278">
                <a:tc>
                  <a:txBody>
                    <a:bodyPr/>
                    <a:lstStyle/>
                    <a:p>
                      <a:r>
                        <a:rPr lang="es-ES" sz="1600" b="1" dirty="0" smtClean="0">
                          <a:solidFill>
                            <a:schemeClr val="tx1">
                              <a:lumMod val="65000"/>
                              <a:lumOff val="35000"/>
                            </a:schemeClr>
                          </a:solidFill>
                        </a:rPr>
                        <a:t>FUNCIONALIDAD Y BÚSQUEDAS</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a:p>
                  </a:txBody>
                  <a:tcPr/>
                </a:tc>
                <a:tc>
                  <a:txBody>
                    <a:bodyPr/>
                    <a:lstStyle/>
                    <a:p>
                      <a:endParaRPr lang="es-ES"/>
                    </a:p>
                  </a:txBody>
                  <a:tcPr/>
                </a:tc>
                <a:tc>
                  <a:txBody>
                    <a:bodyPr/>
                    <a:lstStyle/>
                    <a:p>
                      <a:endParaRPr lang="es-ES" dirty="0"/>
                    </a:p>
                  </a:txBody>
                  <a:tcPr/>
                </a:tc>
              </a:tr>
              <a:tr h="513348">
                <a:tc>
                  <a:txBody>
                    <a:bodyPr/>
                    <a:lstStyle/>
                    <a:p>
                      <a:r>
                        <a:rPr lang="es-ES" sz="1600" b="1" baseline="0" dirty="0" smtClean="0">
                          <a:solidFill>
                            <a:schemeClr val="tx1">
                              <a:lumMod val="65000"/>
                              <a:lumOff val="35000"/>
                            </a:schemeClr>
                          </a:solidFill>
                        </a:rPr>
                        <a:t>FUENTES RECETAS</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a:p>
                  </a:txBody>
                  <a:tcPr/>
                </a:tc>
                <a:tc>
                  <a:txBody>
                    <a:bodyPr/>
                    <a:lstStyle/>
                    <a:p>
                      <a:endParaRPr lang="es-ES"/>
                    </a:p>
                  </a:txBody>
                  <a:tcPr/>
                </a:tc>
                <a:tc>
                  <a:txBody>
                    <a:bodyPr/>
                    <a:lstStyle/>
                    <a:p>
                      <a:endParaRPr lang="es-ES" dirty="0"/>
                    </a:p>
                  </a:txBody>
                  <a:tcPr/>
                </a:tc>
              </a:tr>
              <a:tr h="417094">
                <a:tc>
                  <a:txBody>
                    <a:bodyPr/>
                    <a:lstStyle/>
                    <a:p>
                      <a:r>
                        <a:rPr lang="es-ES" sz="1600" b="1" dirty="0" smtClean="0">
                          <a:solidFill>
                            <a:schemeClr val="tx1">
                              <a:lumMod val="65000"/>
                              <a:lumOff val="35000"/>
                            </a:schemeClr>
                          </a:solidFill>
                        </a:rPr>
                        <a:t>JERARQUÍA</a:t>
                      </a:r>
                      <a:r>
                        <a:rPr lang="es-ES" sz="1600" b="1" baseline="0" dirty="0" smtClean="0">
                          <a:solidFill>
                            <a:schemeClr val="tx1">
                              <a:lumMod val="65000"/>
                              <a:lumOff val="35000"/>
                            </a:schemeClr>
                          </a:solidFill>
                        </a:rPr>
                        <a:t> ALIMENTOS</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r>
              <a:tr h="497306">
                <a:tc>
                  <a:txBody>
                    <a:bodyPr/>
                    <a:lstStyle/>
                    <a:p>
                      <a:r>
                        <a:rPr lang="es-ES" sz="1600" b="1" dirty="0" smtClean="0">
                          <a:solidFill>
                            <a:schemeClr val="tx1">
                              <a:lumMod val="65000"/>
                              <a:lumOff val="35000"/>
                            </a:schemeClr>
                          </a:solidFill>
                        </a:rPr>
                        <a:t>API</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r>
            </a:tbl>
          </a:graphicData>
        </a:graphic>
      </p:graphicFrame>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7021" y="575489"/>
            <a:ext cx="1524000" cy="762000"/>
          </a:xfrm>
          <a:prstGeom prst="rect">
            <a:avLst/>
          </a:prstGeom>
        </p:spPr>
      </p:pic>
      <p:pic>
        <p:nvPicPr>
          <p:cNvPr id="4" name="Imagen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00259" y="656491"/>
            <a:ext cx="680998" cy="680998"/>
          </a:xfrm>
          <a:prstGeom prst="rect">
            <a:avLst/>
          </a:prstGeom>
        </p:spPr>
      </p:pic>
      <p:pic>
        <p:nvPicPr>
          <p:cNvPr id="6" name="Imagen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78903" y="812900"/>
            <a:ext cx="1074045" cy="397885"/>
          </a:xfrm>
          <a:prstGeom prst="rect">
            <a:avLst/>
          </a:prstGeom>
        </p:spPr>
      </p:pic>
      <p:pic>
        <p:nvPicPr>
          <p:cNvPr id="7" name="Imagen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68712" y="812900"/>
            <a:ext cx="1071229" cy="397885"/>
          </a:xfrm>
          <a:prstGeom prst="rect">
            <a:avLst/>
          </a:prstGeom>
        </p:spPr>
      </p:pic>
      <p:sp>
        <p:nvSpPr>
          <p:cNvPr id="9" name="1 CuadroTexto"/>
          <p:cNvSpPr txBox="1"/>
          <p:nvPr/>
        </p:nvSpPr>
        <p:spPr>
          <a:xfrm>
            <a:off x="0" y="5942691"/>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BASE DATOS DE RECETAS</a:t>
            </a:r>
            <a:endParaRPr lang="en-US" sz="5400" dirty="0">
              <a:solidFill>
                <a:schemeClr val="bg1"/>
              </a:solidFill>
              <a:latin typeface="BadaBoom BB" panose="020B0603050302020204" pitchFamily="34" charset="0"/>
            </a:endParaRPr>
          </a:p>
        </p:txBody>
      </p:sp>
      <p:sp>
        <p:nvSpPr>
          <p:cNvPr id="15" name="Elipse 14"/>
          <p:cNvSpPr/>
          <p:nvPr/>
        </p:nvSpPr>
        <p:spPr>
          <a:xfrm>
            <a:off x="4605392" y="5252574"/>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p:cNvSpPr/>
          <p:nvPr/>
        </p:nvSpPr>
        <p:spPr>
          <a:xfrm>
            <a:off x="5344683" y="2042113"/>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p:cNvSpPr/>
          <p:nvPr/>
        </p:nvSpPr>
        <p:spPr>
          <a:xfrm>
            <a:off x="8895642" y="5175468"/>
            <a:ext cx="1570121" cy="338554"/>
          </a:xfrm>
          <a:prstGeom prst="rect">
            <a:avLst/>
          </a:prstGeom>
          <a:noFill/>
        </p:spPr>
        <p:txBody>
          <a:bodyPr wrap="square">
            <a:spAutoFit/>
          </a:bodyPr>
          <a:lstStyle/>
          <a:p>
            <a:pPr>
              <a:spcBef>
                <a:spcPts val="1800"/>
              </a:spcBef>
            </a:pPr>
            <a:r>
              <a:rPr lang="es-ES" sz="1600" dirty="0" smtClean="0">
                <a:solidFill>
                  <a:schemeClr val="tx1">
                    <a:lumMod val="50000"/>
                    <a:lumOff val="50000"/>
                  </a:schemeClr>
                </a:solidFill>
                <a:latin typeface="Arial Rounded MT Bold" panose="020F0704030504030204" pitchFamily="34" charset="0"/>
              </a:rPr>
              <a:t>No disponible</a:t>
            </a:r>
            <a:endParaRPr lang="es-ES" sz="1600" dirty="0">
              <a:solidFill>
                <a:schemeClr val="tx1">
                  <a:lumMod val="50000"/>
                  <a:lumOff val="50000"/>
                </a:schemeClr>
              </a:solidFill>
              <a:latin typeface="Arial Rounded MT Bold" panose="020F0704030504030204" pitchFamily="34" charset="0"/>
            </a:endParaRPr>
          </a:p>
        </p:txBody>
      </p:sp>
      <p:sp>
        <p:nvSpPr>
          <p:cNvPr id="18" name="Rectángulo 17"/>
          <p:cNvSpPr/>
          <p:nvPr/>
        </p:nvSpPr>
        <p:spPr>
          <a:xfrm>
            <a:off x="6545797" y="5163676"/>
            <a:ext cx="1967261" cy="338554"/>
          </a:xfrm>
          <a:prstGeom prst="rect">
            <a:avLst/>
          </a:prstGeom>
          <a:noFill/>
        </p:spPr>
        <p:txBody>
          <a:bodyPr wrap="square">
            <a:spAutoFit/>
          </a:bodyPr>
          <a:lstStyle/>
          <a:p>
            <a:pPr>
              <a:spcBef>
                <a:spcPts val="1800"/>
              </a:spcBef>
            </a:pPr>
            <a:r>
              <a:rPr lang="es-ES" sz="1600" dirty="0" smtClean="0">
                <a:solidFill>
                  <a:schemeClr val="tx1">
                    <a:lumMod val="50000"/>
                    <a:lumOff val="50000"/>
                  </a:schemeClr>
                </a:solidFill>
                <a:latin typeface="Arial Rounded MT Bold" panose="020F0704030504030204" pitchFamily="34" charset="0"/>
              </a:rPr>
              <a:t>Parcial / Limitado</a:t>
            </a:r>
            <a:endParaRPr lang="es-ES" sz="1600" dirty="0">
              <a:solidFill>
                <a:schemeClr val="tx1">
                  <a:lumMod val="50000"/>
                  <a:lumOff val="50000"/>
                </a:schemeClr>
              </a:solidFill>
              <a:latin typeface="Arial Rounded MT Bold" panose="020F0704030504030204" pitchFamily="34" charset="0"/>
            </a:endParaRPr>
          </a:p>
        </p:txBody>
      </p:sp>
      <p:sp>
        <p:nvSpPr>
          <p:cNvPr id="19" name="Rectángulo 18"/>
          <p:cNvSpPr/>
          <p:nvPr/>
        </p:nvSpPr>
        <p:spPr>
          <a:xfrm>
            <a:off x="4831917" y="5170955"/>
            <a:ext cx="1570121" cy="338554"/>
          </a:xfrm>
          <a:prstGeom prst="rect">
            <a:avLst/>
          </a:prstGeom>
          <a:noFill/>
        </p:spPr>
        <p:txBody>
          <a:bodyPr wrap="square">
            <a:spAutoFit/>
          </a:bodyPr>
          <a:lstStyle/>
          <a:p>
            <a:pPr>
              <a:spcBef>
                <a:spcPts val="1800"/>
              </a:spcBef>
            </a:pPr>
            <a:r>
              <a:rPr lang="es-ES" sz="1600" dirty="0" smtClean="0">
                <a:solidFill>
                  <a:schemeClr val="tx1">
                    <a:lumMod val="50000"/>
                    <a:lumOff val="50000"/>
                  </a:schemeClr>
                </a:solidFill>
                <a:latin typeface="Arial Rounded MT Bold" panose="020F0704030504030204" pitchFamily="34" charset="0"/>
              </a:rPr>
              <a:t>Completo</a:t>
            </a:r>
            <a:endParaRPr lang="es-ES" sz="1600" dirty="0">
              <a:solidFill>
                <a:schemeClr val="tx1">
                  <a:lumMod val="50000"/>
                  <a:lumOff val="50000"/>
                </a:schemeClr>
              </a:solidFill>
              <a:latin typeface="Arial Rounded MT Bold" panose="020F0704030504030204" pitchFamily="34" charset="0"/>
            </a:endParaRPr>
          </a:p>
        </p:txBody>
      </p:sp>
      <p:sp>
        <p:nvSpPr>
          <p:cNvPr id="20" name="Elipse 19"/>
          <p:cNvSpPr/>
          <p:nvPr/>
        </p:nvSpPr>
        <p:spPr>
          <a:xfrm>
            <a:off x="8721965" y="5225258"/>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Elipse 20"/>
          <p:cNvSpPr/>
          <p:nvPr/>
        </p:nvSpPr>
        <p:spPr>
          <a:xfrm>
            <a:off x="5344683" y="2564837"/>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Elipse 21"/>
          <p:cNvSpPr/>
          <p:nvPr/>
        </p:nvSpPr>
        <p:spPr>
          <a:xfrm>
            <a:off x="5344683" y="3069075"/>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Elipse 22"/>
          <p:cNvSpPr/>
          <p:nvPr/>
        </p:nvSpPr>
        <p:spPr>
          <a:xfrm>
            <a:off x="5344683" y="3560413"/>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Elipse 23"/>
          <p:cNvSpPr/>
          <p:nvPr/>
        </p:nvSpPr>
        <p:spPr>
          <a:xfrm>
            <a:off x="5344683" y="4016785"/>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Elipse 25"/>
          <p:cNvSpPr/>
          <p:nvPr/>
        </p:nvSpPr>
        <p:spPr>
          <a:xfrm>
            <a:off x="5344683" y="1595307"/>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Elipse 26"/>
          <p:cNvSpPr/>
          <p:nvPr/>
        </p:nvSpPr>
        <p:spPr>
          <a:xfrm>
            <a:off x="6829667" y="1608759"/>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Elipse 27"/>
          <p:cNvSpPr/>
          <p:nvPr/>
        </p:nvSpPr>
        <p:spPr>
          <a:xfrm>
            <a:off x="6829667" y="3560413"/>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Elipse 28"/>
          <p:cNvSpPr/>
          <p:nvPr/>
        </p:nvSpPr>
        <p:spPr>
          <a:xfrm>
            <a:off x="5344683" y="4521023"/>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Estrella de 5 puntas 29"/>
          <p:cNvSpPr/>
          <p:nvPr/>
        </p:nvSpPr>
        <p:spPr>
          <a:xfrm>
            <a:off x="2528081" y="1538678"/>
            <a:ext cx="252000" cy="252000"/>
          </a:xfrm>
          <a:prstGeom prst="star5">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Elipse 30"/>
          <p:cNvSpPr/>
          <p:nvPr/>
        </p:nvSpPr>
        <p:spPr>
          <a:xfrm>
            <a:off x="6829667" y="3069074"/>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Elipse 31"/>
          <p:cNvSpPr/>
          <p:nvPr/>
        </p:nvSpPr>
        <p:spPr>
          <a:xfrm>
            <a:off x="6832398" y="2587300"/>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Elipse 32"/>
          <p:cNvSpPr/>
          <p:nvPr/>
        </p:nvSpPr>
        <p:spPr>
          <a:xfrm>
            <a:off x="6832398" y="2105526"/>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Elipse 35"/>
          <p:cNvSpPr/>
          <p:nvPr/>
        </p:nvSpPr>
        <p:spPr>
          <a:xfrm>
            <a:off x="6829667" y="4521022"/>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Elipse 36"/>
          <p:cNvSpPr/>
          <p:nvPr/>
        </p:nvSpPr>
        <p:spPr>
          <a:xfrm>
            <a:off x="8243021" y="2068423"/>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Elipse 37"/>
          <p:cNvSpPr/>
          <p:nvPr/>
        </p:nvSpPr>
        <p:spPr>
          <a:xfrm>
            <a:off x="8224710" y="3555750"/>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Elipse 39"/>
          <p:cNvSpPr/>
          <p:nvPr/>
        </p:nvSpPr>
        <p:spPr>
          <a:xfrm>
            <a:off x="8243376" y="4063608"/>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Elipse 40"/>
          <p:cNvSpPr/>
          <p:nvPr/>
        </p:nvSpPr>
        <p:spPr>
          <a:xfrm>
            <a:off x="8225040" y="2564837"/>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Elipse 41"/>
          <p:cNvSpPr/>
          <p:nvPr/>
        </p:nvSpPr>
        <p:spPr>
          <a:xfrm>
            <a:off x="8242543" y="1657331"/>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Elipse 42"/>
          <p:cNvSpPr/>
          <p:nvPr/>
        </p:nvSpPr>
        <p:spPr>
          <a:xfrm>
            <a:off x="8247665" y="3067481"/>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Estrella de 5 puntas 43"/>
          <p:cNvSpPr/>
          <p:nvPr/>
        </p:nvSpPr>
        <p:spPr>
          <a:xfrm>
            <a:off x="3396573" y="2494756"/>
            <a:ext cx="252000" cy="252000"/>
          </a:xfrm>
          <a:prstGeom prst="star5">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 name="Elipse 44"/>
          <p:cNvSpPr/>
          <p:nvPr/>
        </p:nvSpPr>
        <p:spPr>
          <a:xfrm>
            <a:off x="8247665" y="4521022"/>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Elipse 46"/>
          <p:cNvSpPr/>
          <p:nvPr/>
        </p:nvSpPr>
        <p:spPr>
          <a:xfrm>
            <a:off x="6365915" y="5212441"/>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Elipse 47"/>
          <p:cNvSpPr/>
          <p:nvPr/>
        </p:nvSpPr>
        <p:spPr>
          <a:xfrm>
            <a:off x="9680703" y="3559179"/>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Elipse 48"/>
          <p:cNvSpPr/>
          <p:nvPr/>
        </p:nvSpPr>
        <p:spPr>
          <a:xfrm>
            <a:off x="9665663" y="3067482"/>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Elipse 49"/>
          <p:cNvSpPr/>
          <p:nvPr/>
        </p:nvSpPr>
        <p:spPr>
          <a:xfrm>
            <a:off x="9680703" y="4023281"/>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Elipse 50"/>
          <p:cNvSpPr/>
          <p:nvPr/>
        </p:nvSpPr>
        <p:spPr>
          <a:xfrm>
            <a:off x="6841508" y="4051752"/>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2" name="Elipse 51"/>
          <p:cNvSpPr/>
          <p:nvPr/>
        </p:nvSpPr>
        <p:spPr>
          <a:xfrm>
            <a:off x="9680703" y="1608758"/>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3" name="Elipse 52"/>
          <p:cNvSpPr/>
          <p:nvPr/>
        </p:nvSpPr>
        <p:spPr>
          <a:xfrm>
            <a:off x="9665663" y="4516089"/>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4" name="Elipse 53"/>
          <p:cNvSpPr/>
          <p:nvPr/>
        </p:nvSpPr>
        <p:spPr>
          <a:xfrm>
            <a:off x="9665663" y="2558637"/>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5" name="Elipse 54"/>
          <p:cNvSpPr/>
          <p:nvPr/>
        </p:nvSpPr>
        <p:spPr>
          <a:xfrm>
            <a:off x="9680703" y="2080751"/>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6" name="Rectángulo 55"/>
          <p:cNvSpPr/>
          <p:nvPr/>
        </p:nvSpPr>
        <p:spPr>
          <a:xfrm>
            <a:off x="6255473" y="575489"/>
            <a:ext cx="1368551" cy="4253185"/>
          </a:xfrm>
          <a:prstGeom prst="rect">
            <a:avLst/>
          </a:prstGeom>
          <a:solidFill>
            <a:srgbClr val="FFFF00">
              <a:alpha val="5000"/>
            </a:srgbClr>
          </a:solidFill>
          <a:ln>
            <a:no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78234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554480" y="230008"/>
            <a:ext cx="8665845" cy="6104117"/>
          </a:xfrm>
          <a:prstGeom prst="rect">
            <a:avLst/>
          </a:prstGeom>
        </p:spPr>
      </p:pic>
      <p:sp>
        <p:nvSpPr>
          <p:cNvPr id="3"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MODELADO BASE DATOS FRIGORÍFICO</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16225013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3189" y="658163"/>
            <a:ext cx="8565622" cy="4718713"/>
          </a:xfrm>
          <a:prstGeom prst="rect">
            <a:avLst/>
          </a:prstGeom>
        </p:spPr>
      </p:pic>
      <p:sp>
        <p:nvSpPr>
          <p:cNvPr id="4"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ARQUITECTURA</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38598069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stretch>
            <a:fillRect/>
          </a:stretch>
        </p:blipFill>
        <p:spPr>
          <a:xfrm>
            <a:off x="0" y="0"/>
            <a:ext cx="12197954" cy="6858000"/>
          </a:xfrm>
          <a:prstGeom prst="rect">
            <a:avLst/>
          </a:prstGeom>
        </p:spPr>
      </p:pic>
      <p:sp>
        <p:nvSpPr>
          <p:cNvPr id="4"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#INTENCIONES</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16299831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6680" y="0"/>
            <a:ext cx="12085320" cy="6794675"/>
          </a:xfrm>
          <a:prstGeom prst="rect">
            <a:avLst/>
          </a:prstGeom>
        </p:spPr>
      </p:pic>
      <p:sp>
        <p:nvSpPr>
          <p:cNvPr id="3"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ENTRENAMIENTO DE INTENCIONES</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38781521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6000"/>
            <a:lum/>
          </a:blip>
          <a:srcRect/>
          <a:stretch>
            <a:fillRect t="-9000" b="-9000"/>
          </a:stretch>
        </a:blipFill>
        <a:effectLst/>
      </p:bgPr>
    </p:bg>
    <p:spTree>
      <p:nvGrpSpPr>
        <p:cNvPr id="1" name=""/>
        <p:cNvGrpSpPr/>
        <p:nvPr/>
      </p:nvGrpSpPr>
      <p:grpSpPr>
        <a:xfrm>
          <a:off x="0" y="0"/>
          <a:ext cx="0" cy="0"/>
          <a:chOff x="0" y="0"/>
          <a:chExt cx="0" cy="0"/>
        </a:xfrm>
      </p:grpSpPr>
      <p:sp>
        <p:nvSpPr>
          <p:cNvPr id="3" name="Elipse 2"/>
          <p:cNvSpPr/>
          <p:nvPr/>
        </p:nvSpPr>
        <p:spPr>
          <a:xfrm>
            <a:off x="986597" y="1392184"/>
            <a:ext cx="1090863" cy="108163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600" b="1" dirty="0" smtClean="0">
                <a:latin typeface="Arial Rounded MT Bold" panose="020F0704030504030204" pitchFamily="34" charset="0"/>
              </a:rPr>
              <a:t>1</a:t>
            </a:r>
            <a:endParaRPr lang="es-ES" sz="6600" b="1" dirty="0">
              <a:latin typeface="Arial Rounded MT Bold" panose="020F0704030504030204" pitchFamily="34" charset="0"/>
            </a:endParaRPr>
          </a:p>
        </p:txBody>
      </p:sp>
      <p:sp>
        <p:nvSpPr>
          <p:cNvPr id="5" name="Flecha derecha 4"/>
          <p:cNvSpPr/>
          <p:nvPr/>
        </p:nvSpPr>
        <p:spPr>
          <a:xfrm>
            <a:off x="2286007" y="1691649"/>
            <a:ext cx="1860883" cy="495092"/>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Elipse 5"/>
          <p:cNvSpPr/>
          <p:nvPr/>
        </p:nvSpPr>
        <p:spPr>
          <a:xfrm>
            <a:off x="4555966" y="1392184"/>
            <a:ext cx="1090863" cy="108163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600" b="1" dirty="0" smtClean="0">
                <a:latin typeface="Arial Rounded MT Bold" panose="020F0704030504030204" pitchFamily="34" charset="0"/>
              </a:rPr>
              <a:t>2</a:t>
            </a:r>
            <a:endParaRPr lang="es-ES" sz="6600" b="1" dirty="0">
              <a:latin typeface="Arial Rounded MT Bold" panose="020F0704030504030204" pitchFamily="34" charset="0"/>
            </a:endParaRPr>
          </a:p>
        </p:txBody>
      </p:sp>
      <p:sp>
        <p:nvSpPr>
          <p:cNvPr id="8" name="Flecha derecha 7"/>
          <p:cNvSpPr/>
          <p:nvPr/>
        </p:nvSpPr>
        <p:spPr>
          <a:xfrm>
            <a:off x="5919546" y="1691649"/>
            <a:ext cx="2021297" cy="495092"/>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Flecha derecha 11"/>
          <p:cNvSpPr/>
          <p:nvPr/>
        </p:nvSpPr>
        <p:spPr>
          <a:xfrm>
            <a:off x="4977068" y="3951080"/>
            <a:ext cx="1860883" cy="484632"/>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Flecha derecha 12"/>
          <p:cNvSpPr/>
          <p:nvPr/>
        </p:nvSpPr>
        <p:spPr>
          <a:xfrm>
            <a:off x="8281741" y="3993252"/>
            <a:ext cx="1860883" cy="484632"/>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5" name="Conector curvado 14"/>
          <p:cNvCxnSpPr>
            <a:endCxn id="32" idx="0"/>
          </p:cNvCxnSpPr>
          <p:nvPr/>
        </p:nvCxnSpPr>
        <p:spPr>
          <a:xfrm rot="10800000" flipV="1">
            <a:off x="4146890" y="2516707"/>
            <a:ext cx="4305296" cy="1147300"/>
          </a:xfrm>
          <a:prstGeom prst="curvedConnector2">
            <a:avLst/>
          </a:prstGeom>
          <a:ln w="1524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Elipse 30"/>
          <p:cNvSpPr/>
          <p:nvPr/>
        </p:nvSpPr>
        <p:spPr>
          <a:xfrm>
            <a:off x="8181474" y="1420117"/>
            <a:ext cx="1090863" cy="108163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600" b="1" dirty="0" smtClean="0">
                <a:latin typeface="Arial Rounded MT Bold" panose="020F0704030504030204" pitchFamily="34" charset="0"/>
              </a:rPr>
              <a:t>3</a:t>
            </a:r>
            <a:endParaRPr lang="es-ES" sz="6600" b="1" dirty="0">
              <a:latin typeface="Arial Rounded MT Bold" panose="020F0704030504030204" pitchFamily="34" charset="0"/>
            </a:endParaRPr>
          </a:p>
        </p:txBody>
      </p:sp>
      <p:sp>
        <p:nvSpPr>
          <p:cNvPr id="32" name="Elipse 31"/>
          <p:cNvSpPr/>
          <p:nvPr/>
        </p:nvSpPr>
        <p:spPr>
          <a:xfrm>
            <a:off x="3601458" y="3664007"/>
            <a:ext cx="1090863" cy="105877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600" b="1" dirty="0" smtClean="0">
                <a:latin typeface="Arial Rounded MT Bold" panose="020F0704030504030204" pitchFamily="34" charset="0"/>
              </a:rPr>
              <a:t>4</a:t>
            </a:r>
            <a:endParaRPr lang="es-ES" sz="6600" b="1" dirty="0">
              <a:latin typeface="Arial Rounded MT Bold" panose="020F0704030504030204" pitchFamily="34" charset="0"/>
            </a:endParaRPr>
          </a:p>
        </p:txBody>
      </p:sp>
      <p:sp>
        <p:nvSpPr>
          <p:cNvPr id="33" name="Elipse 32"/>
          <p:cNvSpPr/>
          <p:nvPr/>
        </p:nvSpPr>
        <p:spPr>
          <a:xfrm>
            <a:off x="7006392" y="3652176"/>
            <a:ext cx="1090863" cy="105877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600" b="1" dirty="0">
                <a:latin typeface="Arial Rounded MT Bold" panose="020F0704030504030204" pitchFamily="34" charset="0"/>
              </a:rPr>
              <a:t>5</a:t>
            </a:r>
          </a:p>
        </p:txBody>
      </p:sp>
      <p:sp>
        <p:nvSpPr>
          <p:cNvPr id="34" name="Elipse 33"/>
          <p:cNvSpPr/>
          <p:nvPr/>
        </p:nvSpPr>
        <p:spPr>
          <a:xfrm>
            <a:off x="10327111" y="3664007"/>
            <a:ext cx="1090863" cy="105877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600" b="1" dirty="0" smtClean="0">
                <a:latin typeface="Arial Rounded MT Bold" panose="020F0704030504030204" pitchFamily="34" charset="0"/>
              </a:rPr>
              <a:t>6</a:t>
            </a:r>
            <a:endParaRPr lang="es-ES" sz="6600" b="1" dirty="0">
              <a:latin typeface="Arial Rounded MT Bold" panose="020F0704030504030204" pitchFamily="34" charset="0"/>
            </a:endParaRPr>
          </a:p>
        </p:txBody>
      </p:sp>
      <p:sp>
        <p:nvSpPr>
          <p:cNvPr id="37" name="Rectángulo 36"/>
          <p:cNvSpPr/>
          <p:nvPr/>
        </p:nvSpPr>
        <p:spPr>
          <a:xfrm>
            <a:off x="212397" y="188597"/>
            <a:ext cx="2928338" cy="1754326"/>
          </a:xfrm>
          <a:prstGeom prst="rect">
            <a:avLst/>
          </a:prstGeom>
          <a:noFill/>
        </p:spPr>
        <p:txBody>
          <a:bodyPr wrap="square">
            <a:spAutoFit/>
          </a:bodyPr>
          <a:lstStyle/>
          <a:p>
            <a:pPr algn="ctr"/>
            <a:r>
              <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rPr>
              <a:t>Introducción motivación</a:t>
            </a:r>
          </a:p>
          <a:p>
            <a:pPr algn="ctr"/>
            <a:endPar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endParaRPr>
          </a:p>
        </p:txBody>
      </p:sp>
      <p:sp>
        <p:nvSpPr>
          <p:cNvPr id="38" name="Rectángulo 37"/>
          <p:cNvSpPr/>
          <p:nvPr/>
        </p:nvSpPr>
        <p:spPr>
          <a:xfrm>
            <a:off x="3931292" y="189499"/>
            <a:ext cx="2928338" cy="1754326"/>
          </a:xfrm>
          <a:prstGeom prst="rect">
            <a:avLst/>
          </a:prstGeom>
          <a:noFill/>
        </p:spPr>
        <p:txBody>
          <a:bodyPr wrap="square">
            <a:spAutoFit/>
          </a:bodyPr>
          <a:lstStyle/>
          <a:p>
            <a:pPr algn="ctr"/>
            <a:r>
              <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rPr>
              <a:t>Metodología </a:t>
            </a:r>
          </a:p>
          <a:p>
            <a:pPr algn="ctr"/>
            <a:r>
              <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rPr>
              <a:t>trabajo</a:t>
            </a:r>
          </a:p>
          <a:p>
            <a:pPr algn="ctr"/>
            <a:endPar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endParaRPr>
          </a:p>
        </p:txBody>
      </p:sp>
      <p:sp>
        <p:nvSpPr>
          <p:cNvPr id="39" name="Rectángulo 38"/>
          <p:cNvSpPr/>
          <p:nvPr/>
        </p:nvSpPr>
        <p:spPr>
          <a:xfrm>
            <a:off x="7500661" y="682332"/>
            <a:ext cx="2928338" cy="1200329"/>
          </a:xfrm>
          <a:prstGeom prst="rect">
            <a:avLst/>
          </a:prstGeom>
          <a:noFill/>
        </p:spPr>
        <p:txBody>
          <a:bodyPr wrap="square">
            <a:spAutoFit/>
          </a:bodyPr>
          <a:lstStyle/>
          <a:p>
            <a:pPr algn="ctr"/>
            <a:r>
              <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rPr>
              <a:t>Dificultades</a:t>
            </a:r>
          </a:p>
          <a:p>
            <a:pPr algn="ctr"/>
            <a:endPar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endParaRPr>
          </a:p>
        </p:txBody>
      </p:sp>
      <p:sp>
        <p:nvSpPr>
          <p:cNvPr id="40" name="Rectángulo 39"/>
          <p:cNvSpPr/>
          <p:nvPr/>
        </p:nvSpPr>
        <p:spPr>
          <a:xfrm>
            <a:off x="2682720" y="4694050"/>
            <a:ext cx="2928338" cy="1200329"/>
          </a:xfrm>
          <a:prstGeom prst="rect">
            <a:avLst/>
          </a:prstGeom>
          <a:noFill/>
        </p:spPr>
        <p:txBody>
          <a:bodyPr wrap="square">
            <a:spAutoFit/>
          </a:bodyPr>
          <a:lstStyle/>
          <a:p>
            <a:pPr algn="ctr"/>
            <a:r>
              <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rPr>
              <a:t>Demo</a:t>
            </a:r>
          </a:p>
          <a:p>
            <a:pPr algn="ctr"/>
            <a:endPar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endParaRPr>
          </a:p>
        </p:txBody>
      </p:sp>
      <p:sp>
        <p:nvSpPr>
          <p:cNvPr id="41" name="Rectángulo 40"/>
          <p:cNvSpPr/>
          <p:nvPr/>
        </p:nvSpPr>
        <p:spPr>
          <a:xfrm>
            <a:off x="6024464" y="4710954"/>
            <a:ext cx="2928338" cy="1200329"/>
          </a:xfrm>
          <a:prstGeom prst="rect">
            <a:avLst/>
          </a:prstGeom>
          <a:noFill/>
        </p:spPr>
        <p:txBody>
          <a:bodyPr wrap="square">
            <a:spAutoFit/>
          </a:bodyPr>
          <a:lstStyle/>
          <a:p>
            <a:pPr algn="ctr"/>
            <a:r>
              <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rPr>
              <a:t>Conclusiones</a:t>
            </a:r>
          </a:p>
          <a:p>
            <a:pPr algn="ctr"/>
            <a:endPar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endParaRPr>
          </a:p>
        </p:txBody>
      </p:sp>
      <p:sp>
        <p:nvSpPr>
          <p:cNvPr id="42" name="Rectángulo 41"/>
          <p:cNvSpPr/>
          <p:nvPr/>
        </p:nvSpPr>
        <p:spPr>
          <a:xfrm>
            <a:off x="9263662" y="4722785"/>
            <a:ext cx="2928338" cy="1754326"/>
          </a:xfrm>
          <a:prstGeom prst="rect">
            <a:avLst/>
          </a:prstGeom>
          <a:noFill/>
        </p:spPr>
        <p:txBody>
          <a:bodyPr wrap="square">
            <a:spAutoFit/>
          </a:bodyPr>
          <a:lstStyle/>
          <a:p>
            <a:pPr algn="ctr"/>
            <a:r>
              <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rPr>
              <a:t>Próximos</a:t>
            </a:r>
          </a:p>
          <a:p>
            <a:pPr algn="ctr"/>
            <a:r>
              <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rPr>
              <a:t>pasos</a:t>
            </a:r>
          </a:p>
          <a:p>
            <a:pPr algn="ctr"/>
            <a:endPar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endParaRPr>
          </a:p>
        </p:txBody>
      </p:sp>
      <p:sp>
        <p:nvSpPr>
          <p:cNvPr id="51"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ÍNDICE</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8193636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83820" y="97599"/>
            <a:ext cx="12024360" cy="6760401"/>
          </a:xfrm>
          <a:prstGeom prst="rect">
            <a:avLst/>
          </a:prstGeom>
        </p:spPr>
      </p:pic>
      <p:sp>
        <p:nvSpPr>
          <p:cNvPr id="4"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@ENTIDADES</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21342100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stretch>
            <a:fillRect/>
          </a:stretch>
        </p:blipFill>
        <p:spPr>
          <a:xfrm>
            <a:off x="0" y="1673"/>
            <a:ext cx="12192000" cy="6854653"/>
          </a:xfrm>
          <a:prstGeom prst="rect">
            <a:avLst/>
          </a:prstGeom>
        </p:spPr>
      </p:pic>
      <p:sp>
        <p:nvSpPr>
          <p:cNvPr id="4"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ENTRENAMIENTO DE ENTIDADES</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23780541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867" y="0"/>
            <a:ext cx="11645248" cy="6728987"/>
          </a:xfrm>
          <a:prstGeom prst="rect">
            <a:avLst/>
          </a:prstGeom>
        </p:spPr>
      </p:pic>
      <p:sp>
        <p:nvSpPr>
          <p:cNvPr id="3"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DEFINICIÓN FLUJO CONVERSACIÓN</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42671887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476736" y="0"/>
            <a:ext cx="11238527" cy="6318586"/>
          </a:xfrm>
          <a:prstGeom prst="rect">
            <a:avLst/>
          </a:prstGeom>
        </p:spPr>
      </p:pic>
      <p:sp>
        <p:nvSpPr>
          <p:cNvPr id="3"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IMPLEMENTACIÓN DEL FLUJO</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36872868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APLICACIÓN ORQUESTADORA</a:t>
            </a:r>
            <a:endParaRPr lang="en-US" sz="5400" dirty="0">
              <a:solidFill>
                <a:schemeClr val="bg1"/>
              </a:solidFill>
              <a:latin typeface="BadaBoom BB" panose="020B0603050302020204" pitchFamily="34" charset="0"/>
            </a:endParaRPr>
          </a:p>
        </p:txBody>
      </p:sp>
      <p:pic>
        <p:nvPicPr>
          <p:cNvPr id="10"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8653" y="799460"/>
            <a:ext cx="3373604" cy="978911"/>
          </a:xfrm>
          <a:prstGeom prst="rect">
            <a:avLst/>
          </a:prstGeom>
        </p:spPr>
      </p:pic>
      <p:pic>
        <p:nvPicPr>
          <p:cNvPr id="14" name="Imagen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8402" y="2047164"/>
            <a:ext cx="9081734" cy="330112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1200267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bg>
      <p:bgPr>
        <a:blipFill dpi="0" rotWithShape="1">
          <a:blip r:embed="rId3">
            <a:alphaModFix amt="91000"/>
            <a:lum/>
          </a:blip>
          <a:srcRect/>
          <a:stretch>
            <a:fillRect l="-11000" r="-11000"/>
          </a:stretch>
        </a:blipFill>
        <a:effectLst/>
      </p:bgPr>
    </p:bg>
    <p:spTree>
      <p:nvGrpSpPr>
        <p:cNvPr id="1" name=""/>
        <p:cNvGrpSpPr/>
        <p:nvPr/>
      </p:nvGrpSpPr>
      <p:grpSpPr>
        <a:xfrm>
          <a:off x="0" y="0"/>
          <a:ext cx="0" cy="0"/>
          <a:chOff x="0" y="0"/>
          <a:chExt cx="0" cy="0"/>
        </a:xfrm>
      </p:grpSpPr>
      <p:sp>
        <p:nvSpPr>
          <p:cNvPr id="2"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n-US" sz="5400" dirty="0" smtClean="0">
                <a:solidFill>
                  <a:schemeClr val="bg1"/>
                </a:solidFill>
                <a:latin typeface="BadaBoom BB" panose="020B0603050302020204" pitchFamily="34" charset="0"/>
              </a:rPr>
              <a:t>DIFICULTADES</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22992679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25229" y="3807046"/>
            <a:ext cx="1564506" cy="828268"/>
          </a:xfrm>
          <a:prstGeom prst="rect">
            <a:avLst/>
          </a:prstGeom>
        </p:spPr>
      </p:pic>
      <p:pic>
        <p:nvPicPr>
          <p:cNvPr id="6" name="Imagen 5"/>
          <p:cNvPicPr>
            <a:picLocks noChangeAspect="1"/>
          </p:cNvPicPr>
          <p:nvPr/>
        </p:nvPicPr>
        <p:blipFill rotWithShape="1">
          <a:blip r:embed="rId3" cstate="print">
            <a:extLst>
              <a:ext uri="{28A0092B-C50C-407E-A947-70E740481C1C}">
                <a14:useLocalDpi xmlns:a14="http://schemas.microsoft.com/office/drawing/2010/main" val="0"/>
              </a:ext>
            </a:extLst>
          </a:blip>
          <a:srcRect l="7680" r="7109"/>
          <a:stretch/>
        </p:blipFill>
        <p:spPr>
          <a:xfrm>
            <a:off x="3914690" y="1171828"/>
            <a:ext cx="1137042" cy="1211021"/>
          </a:xfrm>
          <a:prstGeom prst="rect">
            <a:avLst/>
          </a:prstGeom>
        </p:spPr>
      </p:pic>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9215" y="1363202"/>
            <a:ext cx="1656535" cy="828268"/>
          </a:xfrm>
          <a:prstGeom prst="rect">
            <a:avLst/>
          </a:prstGeom>
        </p:spPr>
      </p:pic>
      <p:sp>
        <p:nvSpPr>
          <p:cNvPr id="15" name="Rectángulo redondeado 14"/>
          <p:cNvSpPr/>
          <p:nvPr/>
        </p:nvSpPr>
        <p:spPr>
          <a:xfrm>
            <a:off x="3600478" y="3362793"/>
            <a:ext cx="1942485" cy="1716775"/>
          </a:xfrm>
          <a:prstGeom prst="roundRect">
            <a:avLst/>
          </a:prstGeom>
          <a:no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redondeado 16"/>
          <p:cNvSpPr/>
          <p:nvPr/>
        </p:nvSpPr>
        <p:spPr>
          <a:xfrm>
            <a:off x="3511968" y="918950"/>
            <a:ext cx="1942485" cy="1716775"/>
          </a:xfrm>
          <a:prstGeom prst="roundRect">
            <a:avLst/>
          </a:prstGeom>
          <a:no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redondeado 17"/>
          <p:cNvSpPr/>
          <p:nvPr/>
        </p:nvSpPr>
        <p:spPr>
          <a:xfrm>
            <a:off x="6590226" y="918949"/>
            <a:ext cx="1942485" cy="1716775"/>
          </a:xfrm>
          <a:prstGeom prst="roundRect">
            <a:avLst/>
          </a:prstGeom>
          <a:no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Rectángulo redondeado 18"/>
          <p:cNvSpPr/>
          <p:nvPr/>
        </p:nvSpPr>
        <p:spPr>
          <a:xfrm>
            <a:off x="6644843" y="3362793"/>
            <a:ext cx="1942485" cy="1716775"/>
          </a:xfrm>
          <a:prstGeom prst="roundRect">
            <a:avLst/>
          </a:prstGeom>
          <a:no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p:cNvSpPr/>
          <p:nvPr/>
        </p:nvSpPr>
        <p:spPr>
          <a:xfrm>
            <a:off x="5060718" y="2028076"/>
            <a:ext cx="1957137" cy="1780923"/>
          </a:xfrm>
          <a:prstGeom prst="ellipse">
            <a:avLst/>
          </a:prstGeom>
          <a:solidFill>
            <a:schemeClr val="bg1"/>
          </a:solid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n-US" sz="5400" dirty="0" smtClean="0">
                <a:solidFill>
                  <a:schemeClr val="bg1"/>
                </a:solidFill>
                <a:latin typeface="BadaBoom BB" panose="020B0603050302020204" pitchFamily="34" charset="0"/>
              </a:rPr>
              <a:t>DIFICULTADES</a:t>
            </a:r>
            <a:endParaRPr lang="en-US" sz="5400" dirty="0">
              <a:solidFill>
                <a:schemeClr val="bg1"/>
              </a:solidFill>
              <a:latin typeface="BadaBoom BB" panose="020B0603050302020204" pitchFamily="34" charset="0"/>
            </a:endParaRPr>
          </a:p>
        </p:txBody>
      </p:sp>
      <p:pic>
        <p:nvPicPr>
          <p:cNvPr id="22" name="Imagen 21"/>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03599" y="2382849"/>
            <a:ext cx="1071594" cy="1071594"/>
          </a:xfrm>
          <a:prstGeom prst="rect">
            <a:avLst/>
          </a:prstGeom>
        </p:spPr>
      </p:pic>
      <p:sp>
        <p:nvSpPr>
          <p:cNvPr id="23" name="Rectángulo 22"/>
          <p:cNvSpPr/>
          <p:nvPr/>
        </p:nvSpPr>
        <p:spPr>
          <a:xfrm>
            <a:off x="423296" y="1000761"/>
            <a:ext cx="2923919" cy="369332"/>
          </a:xfrm>
          <a:prstGeom prst="rect">
            <a:avLst/>
          </a:prstGeom>
          <a:noFill/>
        </p:spPr>
        <p:txBody>
          <a:bodyPr wrap="square">
            <a:spAutoFit/>
          </a:bodyPr>
          <a:lstStyle/>
          <a:p>
            <a:pPr algn="r">
              <a:spcBef>
                <a:spcPts val="1800"/>
              </a:spcBef>
            </a:pPr>
            <a:r>
              <a:rPr lang="es-ES" b="1" dirty="0" smtClean="0">
                <a:solidFill>
                  <a:schemeClr val="tx1">
                    <a:lumMod val="50000"/>
                    <a:lumOff val="50000"/>
                  </a:schemeClr>
                </a:solidFill>
                <a:latin typeface="Arial Rounded MT Bold" panose="020F0704030504030204" pitchFamily="34" charset="0"/>
              </a:rPr>
              <a:t>Limitaciones Watson</a:t>
            </a:r>
          </a:p>
        </p:txBody>
      </p:sp>
      <p:sp>
        <p:nvSpPr>
          <p:cNvPr id="24" name="Rectángulo 23"/>
          <p:cNvSpPr/>
          <p:nvPr/>
        </p:nvSpPr>
        <p:spPr>
          <a:xfrm>
            <a:off x="8697464" y="1002551"/>
            <a:ext cx="3043406" cy="369332"/>
          </a:xfrm>
          <a:prstGeom prst="rect">
            <a:avLst/>
          </a:prstGeom>
          <a:noFill/>
        </p:spPr>
        <p:txBody>
          <a:bodyPr wrap="square">
            <a:spAutoFit/>
          </a:bodyPr>
          <a:lstStyle/>
          <a:p>
            <a:pPr>
              <a:spcBef>
                <a:spcPts val="1800"/>
              </a:spcBef>
            </a:pPr>
            <a:r>
              <a:rPr lang="es-ES" b="1" dirty="0" smtClean="0">
                <a:solidFill>
                  <a:schemeClr val="tx1">
                    <a:lumMod val="50000"/>
                    <a:lumOff val="50000"/>
                  </a:schemeClr>
                </a:solidFill>
                <a:latin typeface="Arial Rounded MT Bold" panose="020F0704030504030204" pitchFamily="34" charset="0"/>
              </a:rPr>
              <a:t>Limitaciones Food2Fork</a:t>
            </a:r>
          </a:p>
        </p:txBody>
      </p:sp>
      <p:sp>
        <p:nvSpPr>
          <p:cNvPr id="25" name="Rectángulo 24"/>
          <p:cNvSpPr/>
          <p:nvPr/>
        </p:nvSpPr>
        <p:spPr>
          <a:xfrm>
            <a:off x="614339" y="3490188"/>
            <a:ext cx="2788546" cy="369332"/>
          </a:xfrm>
          <a:prstGeom prst="rect">
            <a:avLst/>
          </a:prstGeom>
          <a:noFill/>
        </p:spPr>
        <p:txBody>
          <a:bodyPr wrap="square">
            <a:spAutoFit/>
          </a:bodyPr>
          <a:lstStyle/>
          <a:p>
            <a:pPr algn="r">
              <a:spcBef>
                <a:spcPts val="1800"/>
              </a:spcBef>
            </a:pPr>
            <a:r>
              <a:rPr lang="es-ES" b="1" dirty="0" smtClean="0">
                <a:solidFill>
                  <a:schemeClr val="tx1">
                    <a:lumMod val="50000"/>
                    <a:lumOff val="50000"/>
                  </a:schemeClr>
                </a:solidFill>
                <a:latin typeface="Arial Rounded MT Bold" panose="020F0704030504030204" pitchFamily="34" charset="0"/>
              </a:rPr>
              <a:t>Entrenamiento</a:t>
            </a:r>
          </a:p>
        </p:txBody>
      </p:sp>
      <p:sp>
        <p:nvSpPr>
          <p:cNvPr id="26" name="Rectángulo 25"/>
          <p:cNvSpPr/>
          <p:nvPr/>
        </p:nvSpPr>
        <p:spPr>
          <a:xfrm>
            <a:off x="8707751" y="3503346"/>
            <a:ext cx="2788546" cy="369332"/>
          </a:xfrm>
          <a:prstGeom prst="rect">
            <a:avLst/>
          </a:prstGeom>
          <a:noFill/>
        </p:spPr>
        <p:txBody>
          <a:bodyPr wrap="square">
            <a:spAutoFit/>
          </a:bodyPr>
          <a:lstStyle/>
          <a:p>
            <a:pPr>
              <a:spcBef>
                <a:spcPts val="1800"/>
              </a:spcBef>
            </a:pPr>
            <a:r>
              <a:rPr lang="es-ES" b="1" dirty="0" smtClean="0">
                <a:solidFill>
                  <a:schemeClr val="tx1">
                    <a:lumMod val="50000"/>
                    <a:lumOff val="50000"/>
                  </a:schemeClr>
                </a:solidFill>
                <a:latin typeface="Arial Rounded MT Bold" panose="020F0704030504030204" pitchFamily="34" charset="0"/>
              </a:rPr>
              <a:t>Limitaciones </a:t>
            </a:r>
            <a:r>
              <a:rPr lang="es-ES" b="1" dirty="0" err="1" smtClean="0">
                <a:solidFill>
                  <a:schemeClr val="tx1">
                    <a:lumMod val="50000"/>
                    <a:lumOff val="50000"/>
                  </a:schemeClr>
                </a:solidFill>
                <a:latin typeface="Arial Rounded MT Bold" panose="020F0704030504030204" pitchFamily="34" charset="0"/>
              </a:rPr>
              <a:t>Slack</a:t>
            </a:r>
            <a:endParaRPr lang="es-ES" b="1" dirty="0" smtClean="0">
              <a:solidFill>
                <a:schemeClr val="tx1">
                  <a:lumMod val="50000"/>
                  <a:lumOff val="50000"/>
                </a:schemeClr>
              </a:solidFill>
              <a:latin typeface="Arial Rounded MT Bold" panose="020F0704030504030204" pitchFamily="34" charset="0"/>
            </a:endParaRPr>
          </a:p>
        </p:txBody>
      </p:sp>
      <p:sp>
        <p:nvSpPr>
          <p:cNvPr id="27" name="Rectángulo 26"/>
          <p:cNvSpPr/>
          <p:nvPr/>
        </p:nvSpPr>
        <p:spPr>
          <a:xfrm>
            <a:off x="8857653" y="1363202"/>
            <a:ext cx="3227991" cy="1384995"/>
          </a:xfrm>
          <a:prstGeom prst="rect">
            <a:avLst/>
          </a:prstGeom>
          <a:noFill/>
        </p:spPr>
        <p:txBody>
          <a:bodyPr wrap="square">
            <a:spAutoFit/>
          </a:bodyPr>
          <a:lstStyle/>
          <a:p>
            <a:r>
              <a:rPr lang="es-ES" sz="1400" dirty="0" smtClean="0">
                <a:solidFill>
                  <a:schemeClr val="bg1">
                    <a:lumMod val="65000"/>
                  </a:schemeClr>
                </a:solidFill>
                <a:latin typeface="Arial Rounded MT Bold" panose="020F0704030504030204" pitchFamily="34" charset="0"/>
              </a:rPr>
              <a:t>Inestable</a:t>
            </a:r>
          </a:p>
          <a:p>
            <a:r>
              <a:rPr lang="es-ES" sz="1400" dirty="0" smtClean="0">
                <a:solidFill>
                  <a:schemeClr val="bg1">
                    <a:lumMod val="65000"/>
                  </a:schemeClr>
                </a:solidFill>
                <a:latin typeface="Arial Rounded MT Bold" panose="020F0704030504030204" pitchFamily="34" charset="0"/>
              </a:rPr>
              <a:t>Sólo disponible en inglés</a:t>
            </a:r>
          </a:p>
          <a:p>
            <a:r>
              <a:rPr lang="es-ES" sz="1400" dirty="0" smtClean="0">
                <a:solidFill>
                  <a:schemeClr val="bg1">
                    <a:lumMod val="65000"/>
                  </a:schemeClr>
                </a:solidFill>
                <a:latin typeface="Arial Rounded MT Bold" panose="020F0704030504030204" pitchFamily="34" charset="0"/>
              </a:rPr>
              <a:t>Actualización y variedad de rectas</a:t>
            </a:r>
          </a:p>
          <a:p>
            <a:r>
              <a:rPr lang="es-ES" sz="1400" dirty="0" smtClean="0">
                <a:solidFill>
                  <a:schemeClr val="bg1">
                    <a:lumMod val="65000"/>
                  </a:schemeClr>
                </a:solidFill>
                <a:latin typeface="Arial Rounded MT Bold" panose="020F0704030504030204" pitchFamily="34" charset="0"/>
              </a:rPr>
              <a:t>Búsquedas literales</a:t>
            </a:r>
          </a:p>
          <a:p>
            <a:r>
              <a:rPr lang="es-ES" sz="1400" dirty="0" smtClean="0">
                <a:solidFill>
                  <a:schemeClr val="bg1">
                    <a:lumMod val="65000"/>
                  </a:schemeClr>
                </a:solidFill>
                <a:latin typeface="Arial Rounded MT Bold" panose="020F0704030504030204" pitchFamily="34" charset="0"/>
              </a:rPr>
              <a:t>Escasa documentación</a:t>
            </a:r>
          </a:p>
          <a:p>
            <a:endParaRPr lang="es-ES" sz="1400" dirty="0" smtClean="0">
              <a:solidFill>
                <a:schemeClr val="bg1">
                  <a:lumMod val="65000"/>
                </a:schemeClr>
              </a:solidFill>
              <a:latin typeface="Arial Rounded MT Bold" panose="020F0704030504030204" pitchFamily="34" charset="0"/>
            </a:endParaRPr>
          </a:p>
        </p:txBody>
      </p:sp>
      <p:sp>
        <p:nvSpPr>
          <p:cNvPr id="28" name="Rectángulo 27"/>
          <p:cNvSpPr/>
          <p:nvPr/>
        </p:nvSpPr>
        <p:spPr>
          <a:xfrm>
            <a:off x="8857652" y="3826455"/>
            <a:ext cx="3227991" cy="523220"/>
          </a:xfrm>
          <a:prstGeom prst="rect">
            <a:avLst/>
          </a:prstGeom>
          <a:noFill/>
        </p:spPr>
        <p:txBody>
          <a:bodyPr wrap="square">
            <a:spAutoFit/>
          </a:bodyPr>
          <a:lstStyle/>
          <a:p>
            <a:r>
              <a:rPr lang="es-ES" sz="1400" dirty="0" smtClean="0">
                <a:solidFill>
                  <a:schemeClr val="bg1">
                    <a:lumMod val="65000"/>
                  </a:schemeClr>
                </a:solidFill>
                <a:latin typeface="Arial Rounded MT Bold" panose="020F0704030504030204" pitchFamily="34" charset="0"/>
              </a:rPr>
              <a:t>Descarga de imágenes vía API</a:t>
            </a:r>
          </a:p>
          <a:p>
            <a:endParaRPr lang="es-ES" sz="1400" dirty="0" smtClean="0">
              <a:solidFill>
                <a:schemeClr val="bg1">
                  <a:lumMod val="65000"/>
                </a:schemeClr>
              </a:solidFill>
              <a:latin typeface="Arial Rounded MT Bold" panose="020F0704030504030204" pitchFamily="34" charset="0"/>
            </a:endParaRPr>
          </a:p>
        </p:txBody>
      </p:sp>
      <p:sp>
        <p:nvSpPr>
          <p:cNvPr id="29" name="Rectángulo 28"/>
          <p:cNvSpPr/>
          <p:nvPr/>
        </p:nvSpPr>
        <p:spPr>
          <a:xfrm>
            <a:off x="0" y="1363202"/>
            <a:ext cx="3227991" cy="1169551"/>
          </a:xfrm>
          <a:prstGeom prst="rect">
            <a:avLst/>
          </a:prstGeom>
          <a:noFill/>
        </p:spPr>
        <p:txBody>
          <a:bodyPr wrap="square">
            <a:spAutoFit/>
          </a:bodyPr>
          <a:lstStyle/>
          <a:p>
            <a:pPr algn="r"/>
            <a:r>
              <a:rPr lang="es-ES" sz="1400" dirty="0" smtClean="0">
                <a:solidFill>
                  <a:schemeClr val="bg1">
                    <a:lumMod val="65000"/>
                  </a:schemeClr>
                </a:solidFill>
                <a:latin typeface="Arial Rounded MT Bold" panose="020F0704030504030204" pitchFamily="34" charset="0"/>
              </a:rPr>
              <a:t>Interfaz gráfica usuario</a:t>
            </a:r>
          </a:p>
          <a:p>
            <a:pPr algn="r"/>
            <a:r>
              <a:rPr lang="es-ES" sz="1400" dirty="0" smtClean="0">
                <a:solidFill>
                  <a:schemeClr val="bg1">
                    <a:lumMod val="65000"/>
                  </a:schemeClr>
                </a:solidFill>
                <a:latin typeface="Arial Rounded MT Bold" panose="020F0704030504030204" pitchFamily="34" charset="0"/>
              </a:rPr>
              <a:t>Complejidad flujo conversación</a:t>
            </a:r>
          </a:p>
          <a:p>
            <a:pPr algn="r"/>
            <a:r>
              <a:rPr lang="es-ES" sz="1400" dirty="0" smtClean="0">
                <a:solidFill>
                  <a:schemeClr val="bg1">
                    <a:lumMod val="65000"/>
                  </a:schemeClr>
                </a:solidFill>
                <a:latin typeface="Arial Rounded MT Bold" panose="020F0704030504030204" pitchFamily="34" charset="0"/>
              </a:rPr>
              <a:t>Slots opcionales</a:t>
            </a:r>
          </a:p>
          <a:p>
            <a:pPr algn="r"/>
            <a:r>
              <a:rPr lang="es-ES" sz="1400" dirty="0" err="1" smtClean="0">
                <a:solidFill>
                  <a:schemeClr val="bg1">
                    <a:lumMod val="65000"/>
                  </a:schemeClr>
                </a:solidFill>
                <a:latin typeface="Arial Rounded MT Bold" panose="020F0704030504030204" pitchFamily="34" charset="0"/>
              </a:rPr>
              <a:t>Handlers</a:t>
            </a:r>
            <a:endParaRPr lang="es-ES" sz="1400" dirty="0" smtClean="0">
              <a:solidFill>
                <a:schemeClr val="bg1">
                  <a:lumMod val="65000"/>
                </a:schemeClr>
              </a:solidFill>
              <a:latin typeface="Arial Rounded MT Bold" panose="020F0704030504030204" pitchFamily="34" charset="0"/>
            </a:endParaRPr>
          </a:p>
          <a:p>
            <a:pPr algn="r"/>
            <a:endParaRPr lang="es-ES" sz="1400" dirty="0" smtClean="0">
              <a:solidFill>
                <a:schemeClr val="bg1">
                  <a:lumMod val="65000"/>
                </a:schemeClr>
              </a:solidFill>
              <a:latin typeface="Arial Rounded MT Bold" panose="020F0704030504030204" pitchFamily="34" charset="0"/>
            </a:endParaRPr>
          </a:p>
        </p:txBody>
      </p:sp>
      <p:sp>
        <p:nvSpPr>
          <p:cNvPr id="30" name="Rectángulo 29"/>
          <p:cNvSpPr/>
          <p:nvPr/>
        </p:nvSpPr>
        <p:spPr>
          <a:xfrm>
            <a:off x="48542" y="3826455"/>
            <a:ext cx="3179449" cy="1169551"/>
          </a:xfrm>
          <a:prstGeom prst="rect">
            <a:avLst/>
          </a:prstGeom>
          <a:noFill/>
        </p:spPr>
        <p:txBody>
          <a:bodyPr wrap="square">
            <a:spAutoFit/>
          </a:bodyPr>
          <a:lstStyle/>
          <a:p>
            <a:pPr algn="r"/>
            <a:r>
              <a:rPr lang="es-ES" sz="1400" dirty="0" smtClean="0">
                <a:solidFill>
                  <a:schemeClr val="bg1">
                    <a:lumMod val="65000"/>
                  </a:schemeClr>
                </a:solidFill>
                <a:latin typeface="Arial Rounded MT Bold" panose="020F0704030504030204" pitchFamily="34" charset="0"/>
              </a:rPr>
              <a:t>Falta de ejemplos reales</a:t>
            </a:r>
          </a:p>
          <a:p>
            <a:pPr algn="r"/>
            <a:r>
              <a:rPr lang="es-ES" sz="1400" dirty="0" smtClean="0">
                <a:solidFill>
                  <a:schemeClr val="bg1">
                    <a:lumMod val="65000"/>
                  </a:schemeClr>
                </a:solidFill>
                <a:latin typeface="Arial Rounded MT Bold" panose="020F0704030504030204" pitchFamily="34" charset="0"/>
              </a:rPr>
              <a:t>Multitud de platos e ingredientes</a:t>
            </a:r>
          </a:p>
          <a:p>
            <a:pPr algn="r"/>
            <a:endParaRPr lang="es-ES" sz="1400" dirty="0" smtClean="0">
              <a:solidFill>
                <a:schemeClr val="bg1">
                  <a:lumMod val="65000"/>
                </a:schemeClr>
              </a:solidFill>
              <a:latin typeface="Arial Rounded MT Bold" panose="020F0704030504030204" pitchFamily="34" charset="0"/>
            </a:endParaRPr>
          </a:p>
          <a:p>
            <a:pPr algn="r"/>
            <a:endParaRPr lang="es-ES" sz="1400" dirty="0" smtClean="0">
              <a:solidFill>
                <a:schemeClr val="bg1">
                  <a:lumMod val="65000"/>
                </a:schemeClr>
              </a:solidFill>
              <a:latin typeface="Arial Rounded MT Bold" panose="020F0704030504030204" pitchFamily="34" charset="0"/>
            </a:endParaRPr>
          </a:p>
          <a:p>
            <a:pPr algn="r"/>
            <a:endParaRPr lang="es-ES" sz="1400" dirty="0" smtClean="0">
              <a:solidFill>
                <a:schemeClr val="bg1">
                  <a:lumMod val="65000"/>
                </a:schemeClr>
              </a:solidFill>
              <a:latin typeface="Arial Rounded MT Bold" panose="020F0704030504030204" pitchFamily="34" charset="0"/>
            </a:endParaRPr>
          </a:p>
        </p:txBody>
      </p:sp>
      <p:pic>
        <p:nvPicPr>
          <p:cNvPr id="2" name="Imagen 1"/>
          <p:cNvPicPr>
            <a:picLocks noChangeAspect="1"/>
          </p:cNvPicPr>
          <p:nvPr/>
        </p:nvPicPr>
        <p:blipFill rotWithShape="1">
          <a:blip r:embed="rId6" cstate="print">
            <a:extLst>
              <a:ext uri="{28A0092B-C50C-407E-A947-70E740481C1C}">
                <a14:useLocalDpi xmlns:a14="http://schemas.microsoft.com/office/drawing/2010/main" val="0"/>
              </a:ext>
            </a:extLst>
          </a:blip>
          <a:srcRect l="11051" r="10238"/>
          <a:stretch/>
        </p:blipFill>
        <p:spPr>
          <a:xfrm>
            <a:off x="3688784" y="3549546"/>
            <a:ext cx="1631962" cy="1368579"/>
          </a:xfrm>
          <a:prstGeom prst="rect">
            <a:avLst/>
          </a:prstGeom>
        </p:spPr>
      </p:pic>
    </p:spTree>
    <p:extLst>
      <p:ext uri="{BB962C8B-B14F-4D97-AF65-F5344CB8AC3E}">
        <p14:creationId xmlns:p14="http://schemas.microsoft.com/office/powerpoint/2010/main" val="25931507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4320" y="1380934"/>
            <a:ext cx="3886200" cy="3691891"/>
          </a:xfrm>
          <a:prstGeom prst="rect">
            <a:avLst/>
          </a:prstGeom>
        </p:spPr>
      </p:pic>
    </p:spTree>
    <p:extLst>
      <p:ext uri="{BB962C8B-B14F-4D97-AF65-F5344CB8AC3E}">
        <p14:creationId xmlns:p14="http://schemas.microsoft.com/office/powerpoint/2010/main" val="153428238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3612281" y="265471"/>
            <a:ext cx="4950487" cy="6179574"/>
          </a:xfrm>
          <a:prstGeom prst="rect">
            <a:avLst/>
          </a:prstGeom>
        </p:spPr>
      </p:pic>
      <p:sp>
        <p:nvSpPr>
          <p:cNvPr id="3" name="Elipse 2"/>
          <p:cNvSpPr/>
          <p:nvPr/>
        </p:nvSpPr>
        <p:spPr>
          <a:xfrm>
            <a:off x="986597" y="1392184"/>
            <a:ext cx="1090863" cy="108163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600" b="1" dirty="0" smtClean="0">
                <a:latin typeface="Arial Rounded MT Bold" panose="020F0704030504030204" pitchFamily="34" charset="0"/>
              </a:rPr>
              <a:t>1</a:t>
            </a:r>
            <a:endParaRPr lang="es-ES" sz="6600" b="1" dirty="0">
              <a:latin typeface="Arial Rounded MT Bold" panose="020F0704030504030204" pitchFamily="34" charset="0"/>
            </a:endParaRPr>
          </a:p>
        </p:txBody>
      </p:sp>
    </p:spTree>
    <p:extLst>
      <p:ext uri="{BB962C8B-B14F-4D97-AF65-F5344CB8AC3E}">
        <p14:creationId xmlns:p14="http://schemas.microsoft.com/office/powerpoint/2010/main" val="36983059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lipse 2"/>
          <p:cNvSpPr/>
          <p:nvPr/>
        </p:nvSpPr>
        <p:spPr>
          <a:xfrm>
            <a:off x="236152" y="332999"/>
            <a:ext cx="1090863" cy="108163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600" b="1" dirty="0" smtClean="0">
                <a:latin typeface="Arial Rounded MT Bold" panose="020F0704030504030204" pitchFamily="34" charset="0"/>
              </a:rPr>
              <a:t>2</a:t>
            </a:r>
            <a:endParaRPr lang="es-ES" sz="6600" b="1" dirty="0">
              <a:latin typeface="Arial Rounded MT Bold" panose="020F0704030504030204" pitchFamily="34" charset="0"/>
            </a:endParaRPr>
          </a:p>
        </p:txBody>
      </p:sp>
      <p:pic>
        <p:nvPicPr>
          <p:cNvPr id="4" name="Imagen 3"/>
          <p:cNvPicPr>
            <a:picLocks noChangeAspect="1"/>
          </p:cNvPicPr>
          <p:nvPr/>
        </p:nvPicPr>
        <p:blipFill>
          <a:blip r:embed="rId3"/>
          <a:stretch>
            <a:fillRect/>
          </a:stretch>
        </p:blipFill>
        <p:spPr>
          <a:xfrm>
            <a:off x="8170526" y="1414629"/>
            <a:ext cx="3638095" cy="1180952"/>
          </a:xfrm>
          <a:prstGeom prst="rect">
            <a:avLst/>
          </a:prstGeom>
        </p:spPr>
      </p:pic>
      <p:pic>
        <p:nvPicPr>
          <p:cNvPr id="5" name="Imagen 4"/>
          <p:cNvPicPr>
            <a:picLocks noChangeAspect="1"/>
          </p:cNvPicPr>
          <p:nvPr/>
        </p:nvPicPr>
        <p:blipFill rotWithShape="1">
          <a:blip r:embed="rId4"/>
          <a:srcRect l="5083" r="3620"/>
          <a:stretch/>
        </p:blipFill>
        <p:spPr>
          <a:xfrm>
            <a:off x="781583" y="1480965"/>
            <a:ext cx="6887496" cy="1349727"/>
          </a:xfrm>
          <a:prstGeom prst="rect">
            <a:avLst/>
          </a:prstGeom>
        </p:spPr>
      </p:pic>
      <p:pic>
        <p:nvPicPr>
          <p:cNvPr id="6" name="Imagen 5"/>
          <p:cNvPicPr>
            <a:picLocks noChangeAspect="1"/>
          </p:cNvPicPr>
          <p:nvPr/>
        </p:nvPicPr>
        <p:blipFill>
          <a:blip r:embed="rId5"/>
          <a:stretch>
            <a:fillRect/>
          </a:stretch>
        </p:blipFill>
        <p:spPr>
          <a:xfrm>
            <a:off x="7832430" y="4002258"/>
            <a:ext cx="4314286" cy="1095238"/>
          </a:xfrm>
          <a:prstGeom prst="rect">
            <a:avLst/>
          </a:prstGeom>
        </p:spPr>
      </p:pic>
      <p:pic>
        <p:nvPicPr>
          <p:cNvPr id="7" name="Imagen 6"/>
          <p:cNvPicPr>
            <a:picLocks noChangeAspect="1"/>
          </p:cNvPicPr>
          <p:nvPr/>
        </p:nvPicPr>
        <p:blipFill>
          <a:blip r:embed="rId6"/>
          <a:stretch>
            <a:fillRect/>
          </a:stretch>
        </p:blipFill>
        <p:spPr>
          <a:xfrm>
            <a:off x="559792" y="3872811"/>
            <a:ext cx="7109287" cy="1070126"/>
          </a:xfrm>
          <a:prstGeom prst="rect">
            <a:avLst/>
          </a:prstGeom>
        </p:spPr>
      </p:pic>
    </p:spTree>
    <p:extLst>
      <p:ext uri="{BB962C8B-B14F-4D97-AF65-F5344CB8AC3E}">
        <p14:creationId xmlns:p14="http://schemas.microsoft.com/office/powerpoint/2010/main" val="10444458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6000" b="-16000"/>
          </a:stretch>
        </a:blipFill>
        <a:effectLst/>
      </p:bgPr>
    </p:bg>
    <p:spTree>
      <p:nvGrpSpPr>
        <p:cNvPr id="1" name=""/>
        <p:cNvGrpSpPr/>
        <p:nvPr/>
      </p:nvGrpSpPr>
      <p:grpSpPr>
        <a:xfrm>
          <a:off x="0" y="0"/>
          <a:ext cx="0" cy="0"/>
          <a:chOff x="0" y="0"/>
          <a:chExt cx="0" cy="0"/>
        </a:xfrm>
      </p:grpSpPr>
      <p:sp>
        <p:nvSpPr>
          <p:cNvPr id="5" name="CuadroTexto 3"/>
          <p:cNvSpPr txBox="1"/>
          <p:nvPr/>
        </p:nvSpPr>
        <p:spPr>
          <a:xfrm>
            <a:off x="0" y="0"/>
            <a:ext cx="12192000" cy="1569660"/>
          </a:xfrm>
          <a:prstGeom prst="rect">
            <a:avLst/>
          </a:prstGeom>
          <a:solidFill>
            <a:srgbClr val="FFFFFF">
              <a:alpha val="74902"/>
            </a:srgbClr>
          </a:solidFill>
        </p:spPr>
        <p:txBody>
          <a:bodyPr wrap="square" rtlCol="0">
            <a:spAutoFit/>
          </a:bodyPr>
          <a:lstStyle/>
          <a:p>
            <a:pPr algn="l"/>
            <a:r>
              <a:rPr lang="es-ES" sz="3200" b="1" dirty="0" smtClean="0">
                <a:solidFill>
                  <a:schemeClr val="tx1"/>
                </a:solidFill>
              </a:rPr>
              <a:t>LA NUEVA GENERACIÓN DE FRIGORÍFICOS: </a:t>
            </a:r>
            <a:r>
              <a:rPr lang="es-ES" sz="3200" dirty="0" smtClean="0">
                <a:solidFill>
                  <a:schemeClr val="tx1"/>
                </a:solidFill>
              </a:rPr>
              <a:t>MICROSOFT Y LIEBHERR</a:t>
            </a:r>
            <a:r>
              <a:rPr lang="es-ES" sz="3200" i="1" dirty="0" smtClean="0">
                <a:solidFill>
                  <a:schemeClr val="tx1"/>
                </a:solidFill>
              </a:rPr>
              <a:t> COLABORAN PARA CREAR “SMARTDEVICEBOX”, CON TECNOLOGÍA DE RECONOCIMIENTO DE IMÁGENES</a:t>
            </a:r>
            <a:endParaRPr lang="es-ES" sz="3200" dirty="0">
              <a:solidFill>
                <a:schemeClr val="tx1"/>
              </a:solidFill>
            </a:endParaRPr>
          </a:p>
        </p:txBody>
      </p:sp>
    </p:spTree>
    <p:extLst>
      <p:ext uri="{BB962C8B-B14F-4D97-AF65-F5344CB8AC3E}">
        <p14:creationId xmlns:p14="http://schemas.microsoft.com/office/powerpoint/2010/main" val="40991258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lipse 2"/>
          <p:cNvSpPr/>
          <p:nvPr/>
        </p:nvSpPr>
        <p:spPr>
          <a:xfrm>
            <a:off x="236152" y="332999"/>
            <a:ext cx="1090863" cy="108163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600" b="1" dirty="0">
                <a:latin typeface="Arial Rounded MT Bold" panose="020F0704030504030204" pitchFamily="34" charset="0"/>
              </a:rPr>
              <a:t>3</a:t>
            </a:r>
            <a:endParaRPr lang="es-ES" sz="6600" b="1" dirty="0">
              <a:latin typeface="Arial Rounded MT Bold" panose="020F0704030504030204" pitchFamily="34" charset="0"/>
            </a:endParaRPr>
          </a:p>
        </p:txBody>
      </p:sp>
      <p:pic>
        <p:nvPicPr>
          <p:cNvPr id="2" name="Imagen 1"/>
          <p:cNvPicPr>
            <a:picLocks noChangeAspect="1"/>
          </p:cNvPicPr>
          <p:nvPr/>
        </p:nvPicPr>
        <p:blipFill>
          <a:blip r:embed="rId3"/>
          <a:stretch>
            <a:fillRect/>
          </a:stretch>
        </p:blipFill>
        <p:spPr>
          <a:xfrm>
            <a:off x="3598607" y="332999"/>
            <a:ext cx="5151056" cy="6020341"/>
          </a:xfrm>
          <a:prstGeom prst="rect">
            <a:avLst/>
          </a:prstGeom>
        </p:spPr>
      </p:pic>
    </p:spTree>
    <p:extLst>
      <p:ext uri="{BB962C8B-B14F-4D97-AF65-F5344CB8AC3E}">
        <p14:creationId xmlns:p14="http://schemas.microsoft.com/office/powerpoint/2010/main" val="28262044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n-US" sz="5400" dirty="0" smtClean="0">
                <a:solidFill>
                  <a:schemeClr val="bg1"/>
                </a:solidFill>
                <a:latin typeface="BadaBoom BB" panose="020B0603050302020204" pitchFamily="34" charset="0"/>
              </a:rPr>
              <a:t>CONCLUSIONES</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14325948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3000"/>
            <a:lum/>
          </a:blip>
          <a:srcRect/>
          <a:stretch>
            <a:fillRect/>
          </a:stretch>
        </a:blipFill>
        <a:effectLst/>
      </p:bgPr>
    </p:bg>
    <p:spTree>
      <p:nvGrpSpPr>
        <p:cNvPr id="1" name=""/>
        <p:cNvGrpSpPr/>
        <p:nvPr/>
      </p:nvGrpSpPr>
      <p:grpSpPr>
        <a:xfrm>
          <a:off x="0" y="0"/>
          <a:ext cx="0" cy="0"/>
          <a:chOff x="0" y="0"/>
          <a:chExt cx="0" cy="0"/>
        </a:xfrm>
      </p:grpSpPr>
      <p:sp>
        <p:nvSpPr>
          <p:cNvPr id="3" name="Rectángulo redondeado 2"/>
          <p:cNvSpPr/>
          <p:nvPr/>
        </p:nvSpPr>
        <p:spPr>
          <a:xfrm>
            <a:off x="1007625" y="137541"/>
            <a:ext cx="4766554" cy="284047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redondeado 4"/>
          <p:cNvSpPr/>
          <p:nvPr/>
        </p:nvSpPr>
        <p:spPr>
          <a:xfrm>
            <a:off x="6494024" y="137540"/>
            <a:ext cx="4821678" cy="2840477"/>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redondeado 5"/>
          <p:cNvSpPr/>
          <p:nvPr/>
        </p:nvSpPr>
        <p:spPr>
          <a:xfrm>
            <a:off x="1007626" y="3094226"/>
            <a:ext cx="4766553" cy="2778869"/>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redondeado 6"/>
          <p:cNvSpPr/>
          <p:nvPr/>
        </p:nvSpPr>
        <p:spPr>
          <a:xfrm>
            <a:off x="6494024" y="3094226"/>
            <a:ext cx="4818756" cy="2778869"/>
          </a:xfrm>
          <a:prstGeom prst="roundRect">
            <a:avLst/>
          </a:prstGeom>
          <a:solidFill>
            <a:srgbClr val="F4AC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p:cNvSpPr/>
          <p:nvPr/>
        </p:nvSpPr>
        <p:spPr>
          <a:xfrm>
            <a:off x="2245296" y="0"/>
            <a:ext cx="2738131" cy="923330"/>
          </a:xfrm>
          <a:prstGeom prst="rect">
            <a:avLst/>
          </a:prstGeom>
          <a:noFill/>
        </p:spPr>
        <p:txBody>
          <a:bodyPr wrap="square">
            <a:spAutoFit/>
          </a:bodyPr>
          <a:lstStyle/>
          <a:p>
            <a:pPr>
              <a:spcBef>
                <a:spcPts val="1800"/>
              </a:spcBef>
            </a:pPr>
            <a:r>
              <a:rPr lang="es-ES" sz="5400" b="1" dirty="0" smtClean="0"/>
              <a:t>F</a:t>
            </a:r>
            <a:r>
              <a:rPr lang="es-ES" sz="3200" b="1" dirty="0" smtClean="0"/>
              <a:t>ortalezas</a:t>
            </a:r>
          </a:p>
        </p:txBody>
      </p:sp>
      <p:sp>
        <p:nvSpPr>
          <p:cNvPr id="9" name="Rectángulo 8"/>
          <p:cNvSpPr/>
          <p:nvPr/>
        </p:nvSpPr>
        <p:spPr>
          <a:xfrm>
            <a:off x="1914554" y="2997794"/>
            <a:ext cx="3068873" cy="923330"/>
          </a:xfrm>
          <a:prstGeom prst="rect">
            <a:avLst/>
          </a:prstGeom>
          <a:noFill/>
        </p:spPr>
        <p:txBody>
          <a:bodyPr wrap="square">
            <a:spAutoFit/>
          </a:bodyPr>
          <a:lstStyle/>
          <a:p>
            <a:pPr>
              <a:spcBef>
                <a:spcPts val="1800"/>
              </a:spcBef>
            </a:pPr>
            <a:r>
              <a:rPr lang="es-ES" sz="5400" b="1" dirty="0" smtClean="0"/>
              <a:t>O</a:t>
            </a:r>
            <a:r>
              <a:rPr lang="es-ES" sz="3200" b="1" dirty="0" smtClean="0"/>
              <a:t>portunidades</a:t>
            </a:r>
          </a:p>
        </p:txBody>
      </p:sp>
      <p:sp>
        <p:nvSpPr>
          <p:cNvPr id="10" name="Rectángulo 9"/>
          <p:cNvSpPr/>
          <p:nvPr/>
        </p:nvSpPr>
        <p:spPr>
          <a:xfrm>
            <a:off x="7785471" y="21114"/>
            <a:ext cx="2738131" cy="923330"/>
          </a:xfrm>
          <a:prstGeom prst="rect">
            <a:avLst/>
          </a:prstGeom>
          <a:noFill/>
        </p:spPr>
        <p:txBody>
          <a:bodyPr wrap="square">
            <a:spAutoFit/>
          </a:bodyPr>
          <a:lstStyle/>
          <a:p>
            <a:pPr>
              <a:spcBef>
                <a:spcPts val="1800"/>
              </a:spcBef>
            </a:pPr>
            <a:r>
              <a:rPr lang="es-ES" sz="5400" b="1" dirty="0" smtClean="0"/>
              <a:t>D</a:t>
            </a:r>
            <a:r>
              <a:rPr lang="es-ES" sz="3200" b="1" dirty="0" smtClean="0"/>
              <a:t>ebilidades</a:t>
            </a:r>
          </a:p>
        </p:txBody>
      </p:sp>
      <p:sp>
        <p:nvSpPr>
          <p:cNvPr id="11" name="Rectángulo 10"/>
          <p:cNvSpPr/>
          <p:nvPr/>
        </p:nvSpPr>
        <p:spPr>
          <a:xfrm>
            <a:off x="7894930" y="3021669"/>
            <a:ext cx="2738131" cy="923330"/>
          </a:xfrm>
          <a:prstGeom prst="rect">
            <a:avLst/>
          </a:prstGeom>
          <a:noFill/>
        </p:spPr>
        <p:txBody>
          <a:bodyPr wrap="square">
            <a:spAutoFit/>
          </a:bodyPr>
          <a:lstStyle/>
          <a:p>
            <a:pPr>
              <a:spcBef>
                <a:spcPts val="1800"/>
              </a:spcBef>
            </a:pPr>
            <a:r>
              <a:rPr lang="es-ES" sz="5400" b="1" dirty="0" smtClean="0"/>
              <a:t>A</a:t>
            </a:r>
            <a:r>
              <a:rPr lang="es-ES" sz="3200" b="1" dirty="0" smtClean="0"/>
              <a:t>menazas</a:t>
            </a:r>
          </a:p>
        </p:txBody>
      </p:sp>
      <p:pic>
        <p:nvPicPr>
          <p:cNvPr id="13" name="Imagen 12"/>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0159648" y="4887358"/>
            <a:ext cx="946827" cy="946827"/>
          </a:xfrm>
          <a:prstGeom prst="rect">
            <a:avLst/>
          </a:prstGeom>
        </p:spPr>
      </p:pic>
      <p:pic>
        <p:nvPicPr>
          <p:cNvPr id="15" name="Imagen 14"/>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556146" y="1838081"/>
            <a:ext cx="1324410" cy="1324410"/>
          </a:xfrm>
          <a:prstGeom prst="rect">
            <a:avLst/>
          </a:prstGeom>
        </p:spPr>
      </p:pic>
      <p:pic>
        <p:nvPicPr>
          <p:cNvPr id="16" name="Imagen 15"/>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944257" y="1838081"/>
            <a:ext cx="1158690" cy="964066"/>
          </a:xfrm>
          <a:prstGeom prst="rect">
            <a:avLst/>
          </a:prstGeom>
        </p:spPr>
      </p:pic>
      <p:pic>
        <p:nvPicPr>
          <p:cNvPr id="19" name="Imagen 18"/>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15074" y="4610919"/>
            <a:ext cx="1223266" cy="1223266"/>
          </a:xfrm>
          <a:prstGeom prst="rect">
            <a:avLst/>
          </a:prstGeom>
        </p:spPr>
      </p:pic>
      <p:sp>
        <p:nvSpPr>
          <p:cNvPr id="21" name="Doble onda 20"/>
          <p:cNvSpPr/>
          <p:nvPr/>
        </p:nvSpPr>
        <p:spPr>
          <a:xfrm>
            <a:off x="10159648" y="4952204"/>
            <a:ext cx="791026" cy="272374"/>
          </a:xfrm>
          <a:prstGeom prst="doubleWave">
            <a:avLst>
              <a:gd name="adj1" fmla="val 10372"/>
              <a:gd name="adj2" fmla="val -1000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p:cNvSpPr/>
          <p:nvPr/>
        </p:nvSpPr>
        <p:spPr>
          <a:xfrm>
            <a:off x="1047751" y="819393"/>
            <a:ext cx="4766554" cy="2539157"/>
          </a:xfrm>
          <a:prstGeom prst="rect">
            <a:avLst/>
          </a:prstGeom>
          <a:noFill/>
        </p:spPr>
        <p:txBody>
          <a:bodyPr wrap="square">
            <a:spAutoFit/>
          </a:bodyPr>
          <a:lstStyle/>
          <a:p>
            <a:pPr marL="285750" indent="-285750">
              <a:buFont typeface="Arial" panose="020B0604020202020204" pitchFamily="34" charset="0"/>
              <a:buChar char="•"/>
            </a:pPr>
            <a:r>
              <a:rPr lang="es-ES" b="1" dirty="0" smtClean="0">
                <a:solidFill>
                  <a:schemeClr val="bg1"/>
                </a:solidFill>
              </a:rPr>
              <a:t>Interfaz natural</a:t>
            </a:r>
          </a:p>
          <a:p>
            <a:pPr marL="285750" indent="-285750">
              <a:buFont typeface="Arial" panose="020B0604020202020204" pitchFamily="34" charset="0"/>
              <a:buChar char="•"/>
            </a:pPr>
            <a:r>
              <a:rPr lang="es-ES" b="1" dirty="0" smtClean="0">
                <a:solidFill>
                  <a:schemeClr val="bg1"/>
                </a:solidFill>
              </a:rPr>
              <a:t>Escalabilidad</a:t>
            </a:r>
          </a:p>
          <a:p>
            <a:pPr marL="285750" indent="-285750">
              <a:buFont typeface="Arial" panose="020B0604020202020204" pitchFamily="34" charset="0"/>
              <a:buChar char="•"/>
            </a:pPr>
            <a:r>
              <a:rPr lang="es-ES" b="1" dirty="0" smtClean="0">
                <a:solidFill>
                  <a:schemeClr val="bg1"/>
                </a:solidFill>
              </a:rPr>
              <a:t>Disponibilidad (24x7)</a:t>
            </a:r>
          </a:p>
          <a:p>
            <a:pPr marL="285750" indent="-285750">
              <a:buFont typeface="Arial" panose="020B0604020202020204" pitchFamily="34" charset="0"/>
              <a:buChar char="•"/>
            </a:pPr>
            <a:r>
              <a:rPr lang="es-ES" b="1" dirty="0" smtClean="0">
                <a:solidFill>
                  <a:schemeClr val="bg1"/>
                </a:solidFill>
              </a:rPr>
              <a:t>Accesibilidad</a:t>
            </a:r>
          </a:p>
          <a:p>
            <a:pPr marL="285750" indent="-285750">
              <a:buFont typeface="Arial" panose="020B0604020202020204" pitchFamily="34" charset="0"/>
              <a:buChar char="•"/>
            </a:pPr>
            <a:r>
              <a:rPr lang="es-ES" b="1" dirty="0" smtClean="0">
                <a:solidFill>
                  <a:schemeClr val="bg1"/>
                </a:solidFill>
              </a:rPr>
              <a:t>Comunicaciones personalizadas</a:t>
            </a:r>
          </a:p>
          <a:p>
            <a:pPr marL="285750" indent="-285750">
              <a:buFont typeface="Arial" panose="020B0604020202020204" pitchFamily="34" charset="0"/>
              <a:buChar char="•"/>
            </a:pPr>
            <a:r>
              <a:rPr lang="es-ES" b="1" dirty="0" err="1" smtClean="0">
                <a:solidFill>
                  <a:schemeClr val="bg1"/>
                </a:solidFill>
              </a:rPr>
              <a:t>Multi</a:t>
            </a:r>
            <a:r>
              <a:rPr lang="es-ES" b="1" dirty="0" smtClean="0">
                <a:solidFill>
                  <a:schemeClr val="bg1"/>
                </a:solidFill>
              </a:rPr>
              <a:t>-idioma</a:t>
            </a:r>
          </a:p>
          <a:p>
            <a:pPr marL="285750" indent="-285750">
              <a:buFont typeface="Arial" panose="020B0604020202020204" pitchFamily="34" charset="0"/>
              <a:buChar char="•"/>
            </a:pPr>
            <a:r>
              <a:rPr lang="es-ES" b="1" dirty="0" smtClean="0">
                <a:solidFill>
                  <a:schemeClr val="bg1"/>
                </a:solidFill>
              </a:rPr>
              <a:t>Respuestas más acertadas</a:t>
            </a:r>
          </a:p>
          <a:p>
            <a:pPr>
              <a:spcBef>
                <a:spcPts val="1800"/>
              </a:spcBef>
            </a:pPr>
            <a:endParaRPr lang="es-ES" b="1" dirty="0"/>
          </a:p>
        </p:txBody>
      </p:sp>
      <p:sp>
        <p:nvSpPr>
          <p:cNvPr id="18" name="Rectángulo 17"/>
          <p:cNvSpPr/>
          <p:nvPr/>
        </p:nvSpPr>
        <p:spPr>
          <a:xfrm>
            <a:off x="6600401" y="1200546"/>
            <a:ext cx="4766554" cy="923330"/>
          </a:xfrm>
          <a:prstGeom prst="rect">
            <a:avLst/>
          </a:prstGeom>
          <a:noFill/>
        </p:spPr>
        <p:txBody>
          <a:bodyPr wrap="square">
            <a:spAutoFit/>
          </a:bodyPr>
          <a:lstStyle/>
          <a:p>
            <a:pPr marL="285750" indent="-285750">
              <a:buFont typeface="Arial" panose="020B0604020202020204" pitchFamily="34" charset="0"/>
              <a:buChar char="•"/>
            </a:pPr>
            <a:r>
              <a:rPr lang="es-ES" b="1" dirty="0" smtClean="0">
                <a:solidFill>
                  <a:schemeClr val="bg1"/>
                </a:solidFill>
              </a:rPr>
              <a:t>Reputación</a:t>
            </a:r>
          </a:p>
          <a:p>
            <a:pPr marL="285750" indent="-285750">
              <a:buFont typeface="Arial" panose="020B0604020202020204" pitchFamily="34" charset="0"/>
              <a:buChar char="•"/>
            </a:pPr>
            <a:r>
              <a:rPr lang="es-ES" b="1" dirty="0" smtClean="0">
                <a:solidFill>
                  <a:schemeClr val="bg1"/>
                </a:solidFill>
              </a:rPr>
              <a:t>Desconfianza</a:t>
            </a:r>
          </a:p>
          <a:p>
            <a:pPr marL="285750" indent="-285750">
              <a:buFont typeface="Arial" panose="020B0604020202020204" pitchFamily="34" charset="0"/>
              <a:buChar char="•"/>
            </a:pPr>
            <a:r>
              <a:rPr lang="es-ES" b="1" dirty="0" smtClean="0">
                <a:solidFill>
                  <a:schemeClr val="bg1"/>
                </a:solidFill>
              </a:rPr>
              <a:t>Deshumanización</a:t>
            </a:r>
          </a:p>
        </p:txBody>
      </p:sp>
      <p:sp>
        <p:nvSpPr>
          <p:cNvPr id="20" name="Rectángulo 19"/>
          <p:cNvSpPr/>
          <p:nvPr/>
        </p:nvSpPr>
        <p:spPr>
          <a:xfrm>
            <a:off x="1039706" y="3994368"/>
            <a:ext cx="4766554" cy="1985159"/>
          </a:xfrm>
          <a:prstGeom prst="rect">
            <a:avLst/>
          </a:prstGeom>
          <a:noFill/>
        </p:spPr>
        <p:txBody>
          <a:bodyPr wrap="square">
            <a:spAutoFit/>
          </a:bodyPr>
          <a:lstStyle/>
          <a:p>
            <a:pPr marL="285750" indent="-285750">
              <a:buFont typeface="Arial" panose="020B0604020202020204" pitchFamily="34" charset="0"/>
              <a:buChar char="•"/>
            </a:pPr>
            <a:r>
              <a:rPr lang="es-ES" b="1" dirty="0" smtClean="0">
                <a:solidFill>
                  <a:schemeClr val="bg1"/>
                </a:solidFill>
              </a:rPr>
              <a:t>Casos de éxito (atención al cliente) </a:t>
            </a:r>
          </a:p>
          <a:p>
            <a:pPr marL="285750" indent="-285750">
              <a:buFont typeface="Arial" panose="020B0604020202020204" pitchFamily="34" charset="0"/>
              <a:buChar char="•"/>
            </a:pPr>
            <a:r>
              <a:rPr lang="es-ES" b="1" dirty="0" smtClean="0">
                <a:solidFill>
                  <a:schemeClr val="bg1"/>
                </a:solidFill>
              </a:rPr>
              <a:t>Popularidad</a:t>
            </a:r>
          </a:p>
          <a:p>
            <a:pPr marL="285750" indent="-285750">
              <a:buFont typeface="Arial" panose="020B0604020202020204" pitchFamily="34" charset="0"/>
              <a:buChar char="•"/>
            </a:pPr>
            <a:r>
              <a:rPr lang="es-ES" b="1" dirty="0" smtClean="0">
                <a:solidFill>
                  <a:schemeClr val="bg1"/>
                </a:solidFill>
              </a:rPr>
              <a:t>Avances tecnológicos</a:t>
            </a:r>
          </a:p>
          <a:p>
            <a:pPr marL="285750" indent="-285750">
              <a:buFont typeface="Arial" panose="020B0604020202020204" pitchFamily="34" charset="0"/>
              <a:buChar char="•"/>
            </a:pPr>
            <a:r>
              <a:rPr lang="es-ES" b="1" dirty="0" smtClean="0">
                <a:solidFill>
                  <a:schemeClr val="bg1"/>
                </a:solidFill>
              </a:rPr>
              <a:t>Normalización interacción humano - máquinas</a:t>
            </a:r>
          </a:p>
          <a:p>
            <a:pPr>
              <a:spcBef>
                <a:spcPts val="1800"/>
              </a:spcBef>
            </a:pPr>
            <a:endParaRPr lang="es-ES" b="1" dirty="0"/>
          </a:p>
        </p:txBody>
      </p:sp>
      <p:sp>
        <p:nvSpPr>
          <p:cNvPr id="22" name="Rectángulo 21"/>
          <p:cNvSpPr/>
          <p:nvPr/>
        </p:nvSpPr>
        <p:spPr>
          <a:xfrm>
            <a:off x="6546226" y="3994368"/>
            <a:ext cx="4766554" cy="1708160"/>
          </a:xfrm>
          <a:prstGeom prst="rect">
            <a:avLst/>
          </a:prstGeom>
          <a:noFill/>
        </p:spPr>
        <p:txBody>
          <a:bodyPr wrap="square">
            <a:spAutoFit/>
          </a:bodyPr>
          <a:lstStyle/>
          <a:p>
            <a:pPr marL="285750" indent="-285750">
              <a:buFont typeface="Arial" panose="020B0604020202020204" pitchFamily="34" charset="0"/>
              <a:buChar char="•"/>
            </a:pPr>
            <a:r>
              <a:rPr lang="es-ES" b="1" dirty="0" smtClean="0">
                <a:solidFill>
                  <a:schemeClr val="bg1"/>
                </a:solidFill>
              </a:rPr>
              <a:t>Expectativas del usuario</a:t>
            </a:r>
          </a:p>
          <a:p>
            <a:pPr marL="285750" indent="-285750">
              <a:buFont typeface="Arial" panose="020B0604020202020204" pitchFamily="34" charset="0"/>
              <a:buChar char="•"/>
            </a:pPr>
            <a:r>
              <a:rPr lang="es-ES" b="1" dirty="0" smtClean="0">
                <a:solidFill>
                  <a:schemeClr val="bg1"/>
                </a:solidFill>
              </a:rPr>
              <a:t>Disponibilidad de datos de calidad</a:t>
            </a:r>
          </a:p>
          <a:p>
            <a:pPr marL="285750" indent="-285750">
              <a:buFont typeface="Arial" panose="020B0604020202020204" pitchFamily="34" charset="0"/>
              <a:buChar char="•"/>
            </a:pPr>
            <a:r>
              <a:rPr lang="es-ES" b="1" dirty="0" smtClean="0">
                <a:solidFill>
                  <a:schemeClr val="bg1"/>
                </a:solidFill>
              </a:rPr>
              <a:t>Falta de utilidad para el usuario</a:t>
            </a:r>
          </a:p>
          <a:p>
            <a:pPr marL="285750" indent="-285750">
              <a:buFont typeface="Arial" panose="020B0604020202020204" pitchFamily="34" charset="0"/>
              <a:buChar char="•"/>
            </a:pPr>
            <a:endParaRPr lang="es-ES" b="1" dirty="0" smtClean="0">
              <a:solidFill>
                <a:schemeClr val="bg1"/>
              </a:solidFill>
            </a:endParaRPr>
          </a:p>
          <a:p>
            <a:pPr>
              <a:spcBef>
                <a:spcPts val="1800"/>
              </a:spcBef>
            </a:pPr>
            <a:endParaRPr lang="es-ES" b="1" dirty="0"/>
          </a:p>
        </p:txBody>
      </p:sp>
      <p:sp>
        <p:nvSpPr>
          <p:cNvPr id="23"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n-US" sz="5400" dirty="0" smtClean="0">
                <a:solidFill>
                  <a:schemeClr val="bg1"/>
                </a:solidFill>
                <a:latin typeface="BadaBoom BB" panose="020B0603050302020204" pitchFamily="34" charset="0"/>
              </a:rPr>
              <a:t>CHATBOTS</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495457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17000" b="-17000"/>
          </a:stretch>
        </a:blipFill>
        <a:effectLst/>
      </p:bgPr>
    </p:bg>
    <p:spTree>
      <p:nvGrpSpPr>
        <p:cNvPr id="1" name=""/>
        <p:cNvGrpSpPr/>
        <p:nvPr/>
      </p:nvGrpSpPr>
      <p:grpSpPr>
        <a:xfrm>
          <a:off x="0" y="0"/>
          <a:ext cx="0" cy="0"/>
          <a:chOff x="0" y="0"/>
          <a:chExt cx="0" cy="0"/>
        </a:xfrm>
      </p:grpSpPr>
      <p:sp>
        <p:nvSpPr>
          <p:cNvPr id="20" name="Rectángulo 19"/>
          <p:cNvSpPr/>
          <p:nvPr/>
        </p:nvSpPr>
        <p:spPr>
          <a:xfrm>
            <a:off x="843297" y="2396322"/>
            <a:ext cx="4794051" cy="4247317"/>
          </a:xfrm>
          <a:prstGeom prst="rect">
            <a:avLst/>
          </a:prstGeom>
          <a:noFill/>
        </p:spPr>
        <p:txBody>
          <a:bodyPr wrap="square">
            <a:spAutoFit/>
          </a:bodyPr>
          <a:lstStyle/>
          <a:p>
            <a:pPr>
              <a:spcBef>
                <a:spcPts val="1800"/>
              </a:spcBef>
            </a:pPr>
            <a:r>
              <a:rPr lang="es-ES" b="1" dirty="0" smtClean="0">
                <a:solidFill>
                  <a:schemeClr val="bg1"/>
                </a:solidFill>
                <a:latin typeface="Yu Mincho Demibold" panose="02020600000000000000" pitchFamily="18" charset="-128"/>
                <a:ea typeface="Yu Mincho Demibold" panose="02020600000000000000" pitchFamily="18" charset="-128"/>
              </a:rPr>
              <a:t>Se entrena, no se programa </a:t>
            </a:r>
          </a:p>
          <a:p>
            <a:pPr>
              <a:spcBef>
                <a:spcPts val="1800"/>
              </a:spcBef>
            </a:pPr>
            <a:r>
              <a:rPr lang="es-ES" b="1" dirty="0">
                <a:solidFill>
                  <a:schemeClr val="bg1"/>
                </a:solidFill>
                <a:latin typeface="Yu Mincho Demibold" panose="02020600000000000000" pitchFamily="18" charset="-128"/>
                <a:ea typeface="Yu Mincho Demibold" panose="02020600000000000000" pitchFamily="18" charset="-128"/>
              </a:rPr>
              <a:t>C</a:t>
            </a:r>
            <a:r>
              <a:rPr lang="es-ES" b="1" dirty="0" smtClean="0">
                <a:solidFill>
                  <a:schemeClr val="bg1"/>
                </a:solidFill>
                <a:latin typeface="Yu Mincho Demibold" panose="02020600000000000000" pitchFamily="18" charset="-128"/>
                <a:ea typeface="Yu Mincho Demibold" panose="02020600000000000000" pitchFamily="18" charset="-128"/>
              </a:rPr>
              <a:t>urva de aprendizaje (producto mínimo en poco tiempo)</a:t>
            </a:r>
          </a:p>
          <a:p>
            <a:pPr>
              <a:spcBef>
                <a:spcPts val="1800"/>
              </a:spcBef>
            </a:pPr>
            <a:r>
              <a:rPr lang="es-ES" b="1" dirty="0" smtClean="0">
                <a:solidFill>
                  <a:schemeClr val="bg1"/>
                </a:solidFill>
                <a:latin typeface="Yu Mincho Demibold" panose="02020600000000000000" pitchFamily="18" charset="-128"/>
                <a:ea typeface="Yu Mincho Demibold" panose="02020600000000000000" pitchFamily="18" charset="-128"/>
              </a:rPr>
              <a:t>Comunidad usuarios</a:t>
            </a:r>
          </a:p>
          <a:p>
            <a:pPr>
              <a:spcBef>
                <a:spcPts val="1800"/>
              </a:spcBef>
            </a:pPr>
            <a:r>
              <a:rPr lang="es-ES" b="1" dirty="0" smtClean="0">
                <a:solidFill>
                  <a:schemeClr val="bg1"/>
                </a:solidFill>
                <a:latin typeface="Yu Mincho Demibold" panose="02020600000000000000" pitchFamily="18" charset="-128"/>
                <a:ea typeface="Yu Mincho Demibold" panose="02020600000000000000" pitchFamily="18" charset="-128"/>
              </a:rPr>
              <a:t>Documentación, material y código libre</a:t>
            </a:r>
          </a:p>
          <a:p>
            <a:pPr>
              <a:spcBef>
                <a:spcPts val="1800"/>
              </a:spcBef>
            </a:pPr>
            <a:r>
              <a:rPr lang="es-ES" b="1" dirty="0" smtClean="0">
                <a:solidFill>
                  <a:schemeClr val="bg1"/>
                </a:solidFill>
                <a:latin typeface="Yu Mincho Demibold" panose="02020600000000000000" pitchFamily="18" charset="-128"/>
                <a:ea typeface="Yu Mincho Demibold" panose="02020600000000000000" pitchFamily="18" charset="-128"/>
              </a:rPr>
              <a:t>Funcionalidades listas para ser usadas (API)</a:t>
            </a:r>
          </a:p>
          <a:p>
            <a:pPr>
              <a:spcBef>
                <a:spcPts val="1800"/>
              </a:spcBef>
            </a:pPr>
            <a:r>
              <a:rPr lang="es-ES" b="1" dirty="0" smtClean="0">
                <a:solidFill>
                  <a:schemeClr val="bg1"/>
                </a:solidFill>
                <a:latin typeface="Yu Mincho Demibold" panose="02020600000000000000" pitchFamily="18" charset="-128"/>
                <a:ea typeface="Yu Mincho Demibold" panose="02020600000000000000" pitchFamily="18" charset="-128"/>
              </a:rPr>
              <a:t>Actualizaciones y mejoras continuas</a:t>
            </a:r>
          </a:p>
          <a:p>
            <a:pPr marL="285750" indent="-285750">
              <a:buFont typeface="Arial" panose="020B0604020202020204" pitchFamily="34" charset="0"/>
              <a:buChar char="•"/>
            </a:pPr>
            <a:endParaRPr lang="es-ES" b="1" dirty="0" smtClean="0">
              <a:solidFill>
                <a:schemeClr val="bg1"/>
              </a:solidFill>
              <a:latin typeface="Yu Mincho Demibold" panose="02020600000000000000" pitchFamily="18" charset="-128"/>
              <a:ea typeface="Yu Mincho Demibold" panose="02020600000000000000" pitchFamily="18" charset="-128"/>
            </a:endParaRPr>
          </a:p>
          <a:p>
            <a:pPr marL="285750" indent="-285750">
              <a:buFont typeface="Arial" panose="020B0604020202020204" pitchFamily="34" charset="0"/>
              <a:buChar char="•"/>
            </a:pPr>
            <a:endParaRPr lang="es-ES" b="1" dirty="0" smtClean="0">
              <a:solidFill>
                <a:schemeClr val="bg1"/>
              </a:solidFill>
              <a:latin typeface="Yu Mincho Demibold" panose="02020600000000000000" pitchFamily="18" charset="-128"/>
              <a:ea typeface="Yu Mincho Demibold" panose="02020600000000000000" pitchFamily="18" charset="-128"/>
            </a:endParaRPr>
          </a:p>
          <a:p>
            <a:pPr>
              <a:spcBef>
                <a:spcPts val="1800"/>
              </a:spcBef>
            </a:pPr>
            <a:endParaRPr lang="es-ES" b="1" dirty="0">
              <a:latin typeface="Yu Mincho Demibold" panose="02020600000000000000" pitchFamily="18" charset="-128"/>
              <a:ea typeface="Yu Mincho Demibold" panose="02020600000000000000" pitchFamily="18" charset="-128"/>
            </a:endParaRPr>
          </a:p>
        </p:txBody>
      </p:sp>
      <p:sp>
        <p:nvSpPr>
          <p:cNvPr id="22" name="Rectángulo 21"/>
          <p:cNvSpPr/>
          <p:nvPr/>
        </p:nvSpPr>
        <p:spPr>
          <a:xfrm>
            <a:off x="6769743" y="2478978"/>
            <a:ext cx="5237377" cy="4247317"/>
          </a:xfrm>
          <a:prstGeom prst="rect">
            <a:avLst/>
          </a:prstGeom>
          <a:noFill/>
        </p:spPr>
        <p:txBody>
          <a:bodyPr wrap="square">
            <a:spAutoFit/>
          </a:bodyPr>
          <a:lstStyle/>
          <a:p>
            <a:pPr>
              <a:spcBef>
                <a:spcPts val="1800"/>
              </a:spcBef>
            </a:pPr>
            <a:r>
              <a:rPr lang="es-ES" b="1" dirty="0" err="1" smtClean="0">
                <a:solidFill>
                  <a:schemeClr val="bg1"/>
                </a:solidFill>
                <a:latin typeface="Yu Mincho Demibold" panose="02020600000000000000" pitchFamily="18" charset="-128"/>
                <a:ea typeface="Yu Mincho Demibold" panose="02020600000000000000" pitchFamily="18" charset="-128"/>
              </a:rPr>
              <a:t>APIs</a:t>
            </a:r>
            <a:r>
              <a:rPr lang="es-ES" b="1" dirty="0" smtClean="0">
                <a:solidFill>
                  <a:schemeClr val="bg1"/>
                </a:solidFill>
                <a:latin typeface="Yu Mincho Demibold" panose="02020600000000000000" pitchFamily="18" charset="-128"/>
                <a:ea typeface="Yu Mincho Demibold" panose="02020600000000000000" pitchFamily="18" charset="-128"/>
              </a:rPr>
              <a:t> genérica con parámetros de configuración</a:t>
            </a:r>
          </a:p>
          <a:p>
            <a:pPr>
              <a:spcBef>
                <a:spcPts val="1800"/>
              </a:spcBef>
            </a:pPr>
            <a:r>
              <a:rPr lang="es-ES" b="1" dirty="0" smtClean="0">
                <a:solidFill>
                  <a:schemeClr val="bg1"/>
                </a:solidFill>
                <a:latin typeface="Yu Mincho Demibold" panose="02020600000000000000" pitchFamily="18" charset="-128"/>
                <a:ea typeface="Yu Mincho Demibold" panose="02020600000000000000" pitchFamily="18" charset="-128"/>
              </a:rPr>
              <a:t>Etapa inicial (margen de mejora)</a:t>
            </a:r>
          </a:p>
          <a:p>
            <a:pPr>
              <a:spcBef>
                <a:spcPts val="1800"/>
              </a:spcBef>
            </a:pPr>
            <a:r>
              <a:rPr lang="es-ES" b="1" dirty="0" smtClean="0">
                <a:solidFill>
                  <a:schemeClr val="bg1"/>
                </a:solidFill>
                <a:latin typeface="Yu Mincho Demibold" panose="02020600000000000000" pitchFamily="18" charset="-128"/>
                <a:ea typeface="Yu Mincho Demibold" panose="02020600000000000000" pitchFamily="18" charset="-128"/>
              </a:rPr>
              <a:t>Interfaz </a:t>
            </a:r>
            <a:r>
              <a:rPr lang="es-ES" b="1" dirty="0">
                <a:solidFill>
                  <a:schemeClr val="bg1"/>
                </a:solidFill>
                <a:latin typeface="Yu Mincho Demibold" panose="02020600000000000000" pitchFamily="18" charset="-128"/>
                <a:ea typeface="Yu Mincho Demibold" panose="02020600000000000000" pitchFamily="18" charset="-128"/>
              </a:rPr>
              <a:t>gráfica flujo de diálogo</a:t>
            </a:r>
          </a:p>
          <a:p>
            <a:pPr>
              <a:spcBef>
                <a:spcPts val="1800"/>
              </a:spcBef>
            </a:pPr>
            <a:r>
              <a:rPr lang="es-ES" b="1" dirty="0" smtClean="0">
                <a:solidFill>
                  <a:schemeClr val="bg1"/>
                </a:solidFill>
                <a:latin typeface="Yu Mincho Demibold" panose="02020600000000000000" pitchFamily="18" charset="-128"/>
                <a:ea typeface="Yu Mincho Demibold" panose="02020600000000000000" pitchFamily="18" charset="-128"/>
              </a:rPr>
              <a:t>Limitaciones funcionales: slot opcionales, </a:t>
            </a:r>
            <a:r>
              <a:rPr lang="es-ES" b="1" dirty="0" err="1" smtClean="0">
                <a:solidFill>
                  <a:schemeClr val="bg1"/>
                </a:solidFill>
                <a:latin typeface="Yu Mincho Demibold" panose="02020600000000000000" pitchFamily="18" charset="-128"/>
                <a:ea typeface="Yu Mincho Demibold" panose="02020600000000000000" pitchFamily="18" charset="-128"/>
              </a:rPr>
              <a:t>handlers</a:t>
            </a:r>
            <a:r>
              <a:rPr lang="es-ES" b="1" dirty="0" smtClean="0">
                <a:solidFill>
                  <a:schemeClr val="bg1"/>
                </a:solidFill>
                <a:latin typeface="Yu Mincho Demibold" panose="02020600000000000000" pitchFamily="18" charset="-128"/>
                <a:ea typeface="Yu Mincho Demibold" panose="02020600000000000000" pitchFamily="18" charset="-128"/>
              </a:rPr>
              <a:t> </a:t>
            </a:r>
          </a:p>
          <a:p>
            <a:pPr>
              <a:spcBef>
                <a:spcPts val="1800"/>
              </a:spcBef>
            </a:pPr>
            <a:r>
              <a:rPr lang="es-ES" b="1" dirty="0" smtClean="0">
                <a:solidFill>
                  <a:schemeClr val="bg1"/>
                </a:solidFill>
                <a:latin typeface="Yu Mincho Demibold" panose="02020600000000000000" pitchFamily="18" charset="-128"/>
                <a:ea typeface="Yu Mincho Demibold" panose="02020600000000000000" pitchFamily="18" charset="-128"/>
              </a:rPr>
              <a:t>Exageración de expectativas</a:t>
            </a:r>
          </a:p>
          <a:p>
            <a:pPr>
              <a:spcBef>
                <a:spcPts val="1800"/>
              </a:spcBef>
            </a:pPr>
            <a:r>
              <a:rPr lang="es-ES" b="1" dirty="0" smtClean="0">
                <a:solidFill>
                  <a:schemeClr val="bg1"/>
                </a:solidFill>
                <a:latin typeface="Yu Mincho Demibold" panose="02020600000000000000" pitchFamily="18" charset="-128"/>
                <a:ea typeface="Yu Mincho Demibold" panose="02020600000000000000" pitchFamily="18" charset="-128"/>
              </a:rPr>
              <a:t>Precio </a:t>
            </a:r>
            <a:r>
              <a:rPr lang="es-ES" b="1" dirty="0">
                <a:solidFill>
                  <a:schemeClr val="bg1"/>
                </a:solidFill>
                <a:latin typeface="Yu Mincho Demibold" panose="02020600000000000000" pitchFamily="18" charset="-128"/>
                <a:ea typeface="Yu Mincho Demibold" panose="02020600000000000000" pitchFamily="18" charset="-128"/>
              </a:rPr>
              <a:t>elevado</a:t>
            </a:r>
          </a:p>
          <a:p>
            <a:pPr marL="285750" indent="-285750">
              <a:buFont typeface="Arial" panose="020B0604020202020204" pitchFamily="34" charset="0"/>
              <a:buChar char="•"/>
            </a:pPr>
            <a:endParaRPr lang="es-ES" b="1" dirty="0" smtClean="0">
              <a:solidFill>
                <a:schemeClr val="bg1"/>
              </a:solidFill>
            </a:endParaRPr>
          </a:p>
          <a:p>
            <a:pPr marL="285750" indent="-285750">
              <a:buFont typeface="Arial" panose="020B0604020202020204" pitchFamily="34" charset="0"/>
              <a:buChar char="•"/>
            </a:pPr>
            <a:endParaRPr lang="es-ES" b="1" dirty="0" smtClean="0">
              <a:solidFill>
                <a:schemeClr val="bg1"/>
              </a:solidFill>
            </a:endParaRPr>
          </a:p>
          <a:p>
            <a:pPr>
              <a:spcBef>
                <a:spcPts val="1800"/>
              </a:spcBef>
            </a:pPr>
            <a:endParaRPr lang="es-ES" b="1" dirty="0"/>
          </a:p>
        </p:txBody>
      </p:sp>
      <p:sp>
        <p:nvSpPr>
          <p:cNvPr id="23" name="1 CuadroTexto"/>
          <p:cNvSpPr txBox="1"/>
          <p:nvPr/>
        </p:nvSpPr>
        <p:spPr>
          <a:xfrm>
            <a:off x="0" y="5998608"/>
            <a:ext cx="12192000" cy="923330"/>
          </a:xfrm>
          <a:prstGeom prst="rect">
            <a:avLst/>
          </a:prstGeom>
          <a:solidFill>
            <a:srgbClr val="BFBFBF">
              <a:alpha val="50196"/>
            </a:srgbClr>
          </a:solidFill>
        </p:spPr>
        <p:txBody>
          <a:bodyPr wrap="square" rtlCol="0">
            <a:spAutoFit/>
          </a:bodyPr>
          <a:lstStyle/>
          <a:p>
            <a:pPr algn="ctr"/>
            <a:r>
              <a:rPr lang="en-US" sz="5400" dirty="0" smtClean="0">
                <a:solidFill>
                  <a:schemeClr val="bg1"/>
                </a:solidFill>
                <a:latin typeface="BadaBoom BB" panose="020B0603050302020204" pitchFamily="34" charset="0"/>
              </a:rPr>
              <a:t>WATSON CONVERSATION</a:t>
            </a:r>
            <a:endParaRPr lang="en-US" sz="5400" dirty="0">
              <a:solidFill>
                <a:schemeClr val="bg1"/>
              </a:solidFill>
              <a:latin typeface="BadaBoom BB" panose="020B0603050302020204" pitchFamily="34" charset="0"/>
            </a:endParaRPr>
          </a:p>
        </p:txBody>
      </p:sp>
      <p:pic>
        <p:nvPicPr>
          <p:cNvPr id="5" name="Imagen 4"/>
          <p:cNvPicPr>
            <a:picLocks noChangeAspect="1"/>
          </p:cNvPicPr>
          <p:nvPr/>
        </p:nvPicPr>
        <p:blipFill rotWithShape="1">
          <a:blip r:embed="rId4" cstate="print">
            <a:duotone>
              <a:schemeClr val="bg2">
                <a:shade val="45000"/>
                <a:satMod val="135000"/>
              </a:schemeClr>
              <a:prstClr val="white"/>
            </a:duotone>
            <a:extLst>
              <a:ext uri="{28A0092B-C50C-407E-A947-70E740481C1C}">
                <a14:useLocalDpi xmlns:a14="http://schemas.microsoft.com/office/drawing/2010/main" val="0"/>
              </a:ext>
            </a:extLst>
          </a:blip>
          <a:srcRect l="54157" t="20656" r="12460" b="20328"/>
          <a:stretch/>
        </p:blipFill>
        <p:spPr>
          <a:xfrm>
            <a:off x="6428362" y="3019469"/>
            <a:ext cx="325690" cy="288000"/>
          </a:xfrm>
          <a:prstGeom prst="rect">
            <a:avLst/>
          </a:prstGeom>
        </p:spPr>
      </p:pic>
      <p:pic>
        <p:nvPicPr>
          <p:cNvPr id="9" name="Imagen 8"/>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0441" t="20230" r="55075" b="19442"/>
          <a:stretch/>
        </p:blipFill>
        <p:spPr>
          <a:xfrm>
            <a:off x="517735" y="2459607"/>
            <a:ext cx="294697" cy="288427"/>
          </a:xfrm>
          <a:prstGeom prst="rect">
            <a:avLst/>
          </a:prstGeom>
        </p:spPr>
      </p:pic>
      <p:pic>
        <p:nvPicPr>
          <p:cNvPr id="11" name="Imagen 10"/>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0441" t="20230" r="55075" b="19442"/>
          <a:stretch/>
        </p:blipFill>
        <p:spPr>
          <a:xfrm>
            <a:off x="522983" y="2936748"/>
            <a:ext cx="294697" cy="288427"/>
          </a:xfrm>
          <a:prstGeom prst="rect">
            <a:avLst/>
          </a:prstGeom>
        </p:spPr>
      </p:pic>
      <p:pic>
        <p:nvPicPr>
          <p:cNvPr id="12" name="Imagen 11"/>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0441" t="20230" r="55075" b="19442"/>
          <a:stretch/>
        </p:blipFill>
        <p:spPr>
          <a:xfrm>
            <a:off x="532909" y="3655072"/>
            <a:ext cx="294697" cy="288427"/>
          </a:xfrm>
          <a:prstGeom prst="rect">
            <a:avLst/>
          </a:prstGeom>
        </p:spPr>
      </p:pic>
      <p:pic>
        <p:nvPicPr>
          <p:cNvPr id="13" name="Imagen 12"/>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0441" t="20230" r="55075" b="19442"/>
          <a:stretch/>
        </p:blipFill>
        <p:spPr>
          <a:xfrm>
            <a:off x="517735" y="4230692"/>
            <a:ext cx="294697" cy="288427"/>
          </a:xfrm>
          <a:prstGeom prst="rect">
            <a:avLst/>
          </a:prstGeom>
        </p:spPr>
      </p:pic>
      <p:pic>
        <p:nvPicPr>
          <p:cNvPr id="14" name="Imagen 13"/>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0441" t="20230" r="55075" b="19442"/>
          <a:stretch/>
        </p:blipFill>
        <p:spPr>
          <a:xfrm>
            <a:off x="520501" y="4693462"/>
            <a:ext cx="294697" cy="288427"/>
          </a:xfrm>
          <a:prstGeom prst="rect">
            <a:avLst/>
          </a:prstGeom>
        </p:spPr>
      </p:pic>
      <p:pic>
        <p:nvPicPr>
          <p:cNvPr id="16" name="Imagen 15"/>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0441" t="20230" r="55075" b="19442"/>
          <a:stretch/>
        </p:blipFill>
        <p:spPr>
          <a:xfrm>
            <a:off x="527392" y="5187071"/>
            <a:ext cx="294697" cy="288427"/>
          </a:xfrm>
          <a:prstGeom prst="rect">
            <a:avLst/>
          </a:prstGeom>
        </p:spPr>
      </p:pic>
      <p:pic>
        <p:nvPicPr>
          <p:cNvPr id="17" name="Imagen 16"/>
          <p:cNvPicPr>
            <a:picLocks noChangeAspect="1"/>
          </p:cNvPicPr>
          <p:nvPr/>
        </p:nvPicPr>
        <p:blipFill rotWithShape="1">
          <a:blip r:embed="rId4" cstate="print">
            <a:duotone>
              <a:schemeClr val="bg2">
                <a:shade val="45000"/>
                <a:satMod val="135000"/>
              </a:schemeClr>
              <a:prstClr val="white"/>
            </a:duotone>
            <a:extLst>
              <a:ext uri="{28A0092B-C50C-407E-A947-70E740481C1C}">
                <a14:useLocalDpi xmlns:a14="http://schemas.microsoft.com/office/drawing/2010/main" val="0"/>
              </a:ext>
            </a:extLst>
          </a:blip>
          <a:srcRect l="54157" t="20656" r="12460" b="20328"/>
          <a:stretch/>
        </p:blipFill>
        <p:spPr>
          <a:xfrm>
            <a:off x="6428362" y="3519961"/>
            <a:ext cx="325690" cy="288000"/>
          </a:xfrm>
          <a:prstGeom prst="rect">
            <a:avLst/>
          </a:prstGeom>
        </p:spPr>
      </p:pic>
      <p:pic>
        <p:nvPicPr>
          <p:cNvPr id="18" name="Imagen 17"/>
          <p:cNvPicPr>
            <a:picLocks noChangeAspect="1"/>
          </p:cNvPicPr>
          <p:nvPr/>
        </p:nvPicPr>
        <p:blipFill rotWithShape="1">
          <a:blip r:embed="rId4" cstate="print">
            <a:duotone>
              <a:schemeClr val="bg2">
                <a:shade val="45000"/>
                <a:satMod val="135000"/>
              </a:schemeClr>
              <a:prstClr val="white"/>
            </a:duotone>
            <a:extLst>
              <a:ext uri="{28A0092B-C50C-407E-A947-70E740481C1C}">
                <a14:useLocalDpi xmlns:a14="http://schemas.microsoft.com/office/drawing/2010/main" val="0"/>
              </a:ext>
            </a:extLst>
          </a:blip>
          <a:srcRect l="54157" t="20656" r="12460" b="20328"/>
          <a:stretch/>
        </p:blipFill>
        <p:spPr>
          <a:xfrm>
            <a:off x="6439240" y="3991878"/>
            <a:ext cx="325690" cy="288000"/>
          </a:xfrm>
          <a:prstGeom prst="rect">
            <a:avLst/>
          </a:prstGeom>
        </p:spPr>
      </p:pic>
      <p:pic>
        <p:nvPicPr>
          <p:cNvPr id="19" name="Imagen 18"/>
          <p:cNvPicPr>
            <a:picLocks noChangeAspect="1"/>
          </p:cNvPicPr>
          <p:nvPr/>
        </p:nvPicPr>
        <p:blipFill rotWithShape="1">
          <a:blip r:embed="rId4" cstate="print">
            <a:duotone>
              <a:schemeClr val="bg2">
                <a:shade val="45000"/>
                <a:satMod val="135000"/>
              </a:schemeClr>
              <a:prstClr val="white"/>
            </a:duotone>
            <a:extLst>
              <a:ext uri="{28A0092B-C50C-407E-A947-70E740481C1C}">
                <a14:useLocalDpi xmlns:a14="http://schemas.microsoft.com/office/drawing/2010/main" val="0"/>
              </a:ext>
            </a:extLst>
          </a:blip>
          <a:srcRect l="54157" t="20656" r="12460" b="20328"/>
          <a:stretch/>
        </p:blipFill>
        <p:spPr>
          <a:xfrm>
            <a:off x="6439240" y="4777433"/>
            <a:ext cx="325690" cy="288000"/>
          </a:xfrm>
          <a:prstGeom prst="rect">
            <a:avLst/>
          </a:prstGeom>
        </p:spPr>
      </p:pic>
      <p:pic>
        <p:nvPicPr>
          <p:cNvPr id="21" name="Imagen 20"/>
          <p:cNvPicPr>
            <a:picLocks noChangeAspect="1"/>
          </p:cNvPicPr>
          <p:nvPr/>
        </p:nvPicPr>
        <p:blipFill rotWithShape="1">
          <a:blip r:embed="rId4" cstate="print">
            <a:duotone>
              <a:schemeClr val="bg2">
                <a:shade val="45000"/>
                <a:satMod val="135000"/>
              </a:schemeClr>
              <a:prstClr val="white"/>
            </a:duotone>
            <a:extLst>
              <a:ext uri="{28A0092B-C50C-407E-A947-70E740481C1C}">
                <a14:useLocalDpi xmlns:a14="http://schemas.microsoft.com/office/drawing/2010/main" val="0"/>
              </a:ext>
            </a:extLst>
          </a:blip>
          <a:srcRect l="54157" t="20656" r="12460" b="20328"/>
          <a:stretch/>
        </p:blipFill>
        <p:spPr>
          <a:xfrm>
            <a:off x="6441647" y="5274988"/>
            <a:ext cx="325690" cy="288000"/>
          </a:xfrm>
          <a:prstGeom prst="rect">
            <a:avLst/>
          </a:prstGeom>
        </p:spPr>
      </p:pic>
      <p:pic>
        <p:nvPicPr>
          <p:cNvPr id="24" name="Imagen 23"/>
          <p:cNvPicPr>
            <a:picLocks noChangeAspect="1"/>
          </p:cNvPicPr>
          <p:nvPr/>
        </p:nvPicPr>
        <p:blipFill rotWithShape="1">
          <a:blip r:embed="rId4" cstate="print">
            <a:duotone>
              <a:schemeClr val="bg2">
                <a:shade val="45000"/>
                <a:satMod val="135000"/>
              </a:schemeClr>
              <a:prstClr val="white"/>
            </a:duotone>
            <a:extLst>
              <a:ext uri="{28A0092B-C50C-407E-A947-70E740481C1C}">
                <a14:useLocalDpi xmlns:a14="http://schemas.microsoft.com/office/drawing/2010/main" val="0"/>
              </a:ext>
            </a:extLst>
          </a:blip>
          <a:srcRect l="54157" t="20656" r="12460" b="20328"/>
          <a:stretch/>
        </p:blipFill>
        <p:spPr>
          <a:xfrm>
            <a:off x="6422018" y="2502309"/>
            <a:ext cx="325690" cy="288000"/>
          </a:xfrm>
          <a:prstGeom prst="rect">
            <a:avLst/>
          </a:prstGeom>
        </p:spPr>
      </p:pic>
    </p:spTree>
    <p:extLst>
      <p:ext uri="{BB962C8B-B14F-4D97-AF65-F5344CB8AC3E}">
        <p14:creationId xmlns:p14="http://schemas.microsoft.com/office/powerpoint/2010/main" val="26999012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r="-2000"/>
          </a:stretch>
        </a:blipFill>
        <a:effectLst/>
      </p:bgPr>
    </p:bg>
    <p:spTree>
      <p:nvGrpSpPr>
        <p:cNvPr id="1" name=""/>
        <p:cNvGrpSpPr/>
        <p:nvPr/>
      </p:nvGrpSpPr>
      <p:grpSpPr>
        <a:xfrm>
          <a:off x="0" y="0"/>
          <a:ext cx="0" cy="0"/>
          <a:chOff x="0" y="0"/>
          <a:chExt cx="0" cy="0"/>
        </a:xfrm>
      </p:grpSpPr>
      <p:sp>
        <p:nvSpPr>
          <p:cNvPr id="2"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n-US" sz="5400" dirty="0" smtClean="0">
                <a:solidFill>
                  <a:schemeClr val="bg1"/>
                </a:solidFill>
                <a:latin typeface="BadaBoom BB" panose="020B0603050302020204" pitchFamily="34" charset="0"/>
              </a:rPr>
              <a:t>PRÓXIMOS PASOS</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21850043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49562">
              <a:srgbClr val="798D9E"/>
            </a:gs>
            <a:gs pos="12409">
              <a:srgbClr val="1E2327"/>
            </a:gs>
            <a:gs pos="42497">
              <a:srgbClr val="687987"/>
            </a:gs>
            <a:gs pos="0">
              <a:schemeClr val="tx1"/>
            </a:gs>
            <a:gs pos="32748">
              <a:srgbClr val="505D68"/>
            </a:gs>
          </a:gsLst>
          <a:lin ang="5400000" scaled="1"/>
        </a:gradFill>
        <a:effectLst/>
      </p:bgPr>
    </p:bg>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3" cstate="print">
            <a:extLst>
              <a:ext uri="{28A0092B-C50C-407E-A947-70E740481C1C}">
                <a14:useLocalDpi xmlns:a14="http://schemas.microsoft.com/office/drawing/2010/main" val="0"/>
              </a:ext>
            </a:extLst>
          </a:blip>
          <a:srcRect r="19940"/>
          <a:stretch/>
        </p:blipFill>
        <p:spPr>
          <a:xfrm>
            <a:off x="939680" y="870044"/>
            <a:ext cx="2212259" cy="1486233"/>
          </a:xfrm>
          <a:prstGeom prst="rect">
            <a:avLst/>
          </a:prstGeom>
          <a:effectLst>
            <a:softEdge rad="31750"/>
          </a:effectLst>
        </p:spPr>
      </p:pic>
      <p:sp>
        <p:nvSpPr>
          <p:cNvPr id="4" name="Rectángulo 3"/>
          <p:cNvSpPr/>
          <p:nvPr/>
        </p:nvSpPr>
        <p:spPr>
          <a:xfrm>
            <a:off x="939680" y="2500608"/>
            <a:ext cx="2666999" cy="369332"/>
          </a:xfrm>
          <a:prstGeom prst="rect">
            <a:avLst/>
          </a:prstGeom>
        </p:spPr>
        <p:txBody>
          <a:bodyPr wrap="square">
            <a:spAutoFit/>
          </a:bodyPr>
          <a:lstStyle/>
          <a:p>
            <a:r>
              <a:rPr lang="es-ES" b="1" dirty="0" smtClean="0">
                <a:solidFill>
                  <a:schemeClr val="bg1"/>
                </a:solidFill>
              </a:rPr>
              <a:t>Reconocimiento vocal</a:t>
            </a:r>
            <a:endParaRPr lang="es-ES" b="1" dirty="0">
              <a:solidFill>
                <a:schemeClr val="bg1"/>
              </a:solidFill>
            </a:endParaRPr>
          </a:p>
        </p:txBody>
      </p:sp>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83517" y="780460"/>
            <a:ext cx="1876481" cy="1566862"/>
          </a:xfrm>
          <a:prstGeom prst="rect">
            <a:avLst/>
          </a:prstGeom>
          <a:effectLst>
            <a:softEdge rad="31750"/>
          </a:effectLst>
        </p:spPr>
      </p:pic>
      <p:pic>
        <p:nvPicPr>
          <p:cNvPr id="7" name="Imagen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83288" y="812865"/>
            <a:ext cx="2332112" cy="1518302"/>
          </a:xfrm>
          <a:prstGeom prst="rect">
            <a:avLst/>
          </a:prstGeom>
          <a:effectLst>
            <a:softEdge rad="31750"/>
          </a:effectLst>
        </p:spPr>
      </p:pic>
      <p:pic>
        <p:nvPicPr>
          <p:cNvPr id="14" name="Imagen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1965" y="3563371"/>
            <a:ext cx="2277855" cy="1275599"/>
          </a:xfrm>
          <a:prstGeom prst="rect">
            <a:avLst/>
          </a:prstGeom>
          <a:effectLst>
            <a:softEdge rad="31750"/>
          </a:effectLst>
        </p:spPr>
      </p:pic>
      <p:pic>
        <p:nvPicPr>
          <p:cNvPr id="15" name="Imagen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46973" y="3572985"/>
            <a:ext cx="2182408" cy="1283769"/>
          </a:xfrm>
          <a:prstGeom prst="rect">
            <a:avLst/>
          </a:prstGeom>
          <a:effectLst>
            <a:softEdge rad="31750"/>
          </a:effectLst>
        </p:spPr>
      </p:pic>
      <p:sp>
        <p:nvSpPr>
          <p:cNvPr id="19" name="Rectángulo 18"/>
          <p:cNvSpPr/>
          <p:nvPr/>
        </p:nvSpPr>
        <p:spPr>
          <a:xfrm>
            <a:off x="3974245" y="2551022"/>
            <a:ext cx="2666999" cy="369332"/>
          </a:xfrm>
          <a:prstGeom prst="rect">
            <a:avLst/>
          </a:prstGeom>
        </p:spPr>
        <p:txBody>
          <a:bodyPr wrap="square">
            <a:spAutoFit/>
          </a:bodyPr>
          <a:lstStyle/>
          <a:p>
            <a:r>
              <a:rPr lang="es-ES" b="1" dirty="0" smtClean="0">
                <a:solidFill>
                  <a:schemeClr val="bg1"/>
                </a:solidFill>
              </a:rPr>
              <a:t>Lista de la compra</a:t>
            </a:r>
            <a:endParaRPr lang="es-ES" b="1" dirty="0">
              <a:solidFill>
                <a:schemeClr val="bg1"/>
              </a:solidFill>
            </a:endParaRPr>
          </a:p>
        </p:txBody>
      </p:sp>
      <p:sp>
        <p:nvSpPr>
          <p:cNvPr id="20" name="Rectángulo 19"/>
          <p:cNvSpPr/>
          <p:nvPr/>
        </p:nvSpPr>
        <p:spPr>
          <a:xfrm>
            <a:off x="6749623" y="2551022"/>
            <a:ext cx="2666999" cy="369332"/>
          </a:xfrm>
          <a:prstGeom prst="rect">
            <a:avLst/>
          </a:prstGeom>
        </p:spPr>
        <p:txBody>
          <a:bodyPr wrap="square">
            <a:spAutoFit/>
          </a:bodyPr>
          <a:lstStyle/>
          <a:p>
            <a:r>
              <a:rPr lang="es-ES" b="1" dirty="0" smtClean="0">
                <a:solidFill>
                  <a:schemeClr val="bg1"/>
                </a:solidFill>
              </a:rPr>
              <a:t>Frigorífico </a:t>
            </a:r>
            <a:r>
              <a:rPr lang="es-ES" b="1" dirty="0" err="1" smtClean="0">
                <a:solidFill>
                  <a:schemeClr val="bg1"/>
                </a:solidFill>
              </a:rPr>
              <a:t>IoT</a:t>
            </a:r>
            <a:endParaRPr lang="es-ES" b="1" dirty="0">
              <a:solidFill>
                <a:schemeClr val="bg1"/>
              </a:solidFill>
            </a:endParaRPr>
          </a:p>
        </p:txBody>
      </p:sp>
      <p:sp>
        <p:nvSpPr>
          <p:cNvPr id="21" name="Rectángulo 20"/>
          <p:cNvSpPr/>
          <p:nvPr/>
        </p:nvSpPr>
        <p:spPr>
          <a:xfrm>
            <a:off x="9753601" y="2537974"/>
            <a:ext cx="2666999" cy="369332"/>
          </a:xfrm>
          <a:prstGeom prst="rect">
            <a:avLst/>
          </a:prstGeom>
        </p:spPr>
        <p:txBody>
          <a:bodyPr wrap="square">
            <a:spAutoFit/>
          </a:bodyPr>
          <a:lstStyle/>
          <a:p>
            <a:r>
              <a:rPr lang="es-ES" b="1" dirty="0" err="1" smtClean="0">
                <a:solidFill>
                  <a:schemeClr val="bg1"/>
                </a:solidFill>
              </a:rPr>
              <a:t>Multi</a:t>
            </a:r>
            <a:r>
              <a:rPr lang="es-ES" b="1" dirty="0" smtClean="0">
                <a:solidFill>
                  <a:schemeClr val="bg1"/>
                </a:solidFill>
              </a:rPr>
              <a:t>-idioma</a:t>
            </a:r>
            <a:endParaRPr lang="es-ES" b="1" dirty="0">
              <a:solidFill>
                <a:schemeClr val="bg1"/>
              </a:solidFill>
            </a:endParaRPr>
          </a:p>
        </p:txBody>
      </p:sp>
      <p:sp>
        <p:nvSpPr>
          <p:cNvPr id="22" name="Rectángulo 21"/>
          <p:cNvSpPr/>
          <p:nvPr/>
        </p:nvSpPr>
        <p:spPr>
          <a:xfrm>
            <a:off x="1179974" y="5001261"/>
            <a:ext cx="2666999" cy="369332"/>
          </a:xfrm>
          <a:prstGeom prst="rect">
            <a:avLst/>
          </a:prstGeom>
        </p:spPr>
        <p:txBody>
          <a:bodyPr wrap="square">
            <a:spAutoFit/>
          </a:bodyPr>
          <a:lstStyle/>
          <a:p>
            <a:r>
              <a:rPr lang="es-ES" b="1" dirty="0" smtClean="0">
                <a:solidFill>
                  <a:schemeClr val="bg1"/>
                </a:solidFill>
              </a:rPr>
              <a:t>Coach nutricional</a:t>
            </a:r>
            <a:endParaRPr lang="es-ES" b="1" dirty="0">
              <a:solidFill>
                <a:schemeClr val="bg1"/>
              </a:solidFill>
            </a:endParaRPr>
          </a:p>
        </p:txBody>
      </p:sp>
      <p:sp>
        <p:nvSpPr>
          <p:cNvPr id="23" name="Rectángulo 22"/>
          <p:cNvSpPr/>
          <p:nvPr/>
        </p:nvSpPr>
        <p:spPr>
          <a:xfrm>
            <a:off x="3846973" y="5017488"/>
            <a:ext cx="2666999" cy="369332"/>
          </a:xfrm>
          <a:prstGeom prst="rect">
            <a:avLst/>
          </a:prstGeom>
        </p:spPr>
        <p:txBody>
          <a:bodyPr wrap="square">
            <a:spAutoFit/>
          </a:bodyPr>
          <a:lstStyle/>
          <a:p>
            <a:r>
              <a:rPr lang="es-ES" b="1" dirty="0" smtClean="0">
                <a:solidFill>
                  <a:schemeClr val="bg1"/>
                </a:solidFill>
              </a:rPr>
              <a:t>Análisis de sentimiento</a:t>
            </a:r>
            <a:endParaRPr lang="es-ES" b="1" dirty="0">
              <a:solidFill>
                <a:schemeClr val="bg1"/>
              </a:solidFill>
            </a:endParaRPr>
          </a:p>
        </p:txBody>
      </p:sp>
      <p:sp>
        <p:nvSpPr>
          <p:cNvPr id="24" name="Rectángulo 23"/>
          <p:cNvSpPr/>
          <p:nvPr/>
        </p:nvSpPr>
        <p:spPr>
          <a:xfrm>
            <a:off x="6926483" y="5067483"/>
            <a:ext cx="2666999" cy="369332"/>
          </a:xfrm>
          <a:prstGeom prst="rect">
            <a:avLst/>
          </a:prstGeom>
        </p:spPr>
        <p:txBody>
          <a:bodyPr wrap="square">
            <a:spAutoFit/>
          </a:bodyPr>
          <a:lstStyle/>
          <a:p>
            <a:r>
              <a:rPr lang="es-ES" b="1" dirty="0" smtClean="0">
                <a:solidFill>
                  <a:schemeClr val="bg1"/>
                </a:solidFill>
              </a:rPr>
              <a:t>Notificaciones</a:t>
            </a:r>
            <a:endParaRPr lang="es-ES" b="1" dirty="0">
              <a:solidFill>
                <a:schemeClr val="bg1"/>
              </a:solidFill>
            </a:endParaRPr>
          </a:p>
        </p:txBody>
      </p:sp>
      <p:sp>
        <p:nvSpPr>
          <p:cNvPr id="25" name="Rectángulo 24"/>
          <p:cNvSpPr/>
          <p:nvPr/>
        </p:nvSpPr>
        <p:spPr>
          <a:xfrm>
            <a:off x="9753600" y="5067483"/>
            <a:ext cx="2666999" cy="369332"/>
          </a:xfrm>
          <a:prstGeom prst="rect">
            <a:avLst/>
          </a:prstGeom>
        </p:spPr>
        <p:txBody>
          <a:bodyPr wrap="square">
            <a:spAutoFit/>
          </a:bodyPr>
          <a:lstStyle/>
          <a:p>
            <a:r>
              <a:rPr lang="es-ES" b="1" dirty="0" err="1" smtClean="0">
                <a:solidFill>
                  <a:schemeClr val="bg1"/>
                </a:solidFill>
              </a:rPr>
              <a:t>Dashboards</a:t>
            </a:r>
            <a:endParaRPr lang="es-ES" b="1" dirty="0">
              <a:solidFill>
                <a:schemeClr val="bg1"/>
              </a:solidFill>
            </a:endParaRPr>
          </a:p>
        </p:txBody>
      </p:sp>
      <p:pic>
        <p:nvPicPr>
          <p:cNvPr id="27" name="Imagen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77621" y="847585"/>
            <a:ext cx="2563994" cy="1407382"/>
          </a:xfrm>
          <a:prstGeom prst="rect">
            <a:avLst/>
          </a:prstGeom>
        </p:spPr>
      </p:pic>
      <p:pic>
        <p:nvPicPr>
          <p:cNvPr id="18" name="Imagen 17"/>
          <p:cNvPicPr>
            <a:picLocks noChangeAspect="1"/>
          </p:cNvPicPr>
          <p:nvPr/>
        </p:nvPicPr>
        <p:blipFill rotWithShape="1">
          <a:blip r:embed="rId9" cstate="print">
            <a:duotone>
              <a:schemeClr val="accent1">
                <a:shade val="45000"/>
                <a:satMod val="135000"/>
              </a:schemeClr>
              <a:prstClr val="white"/>
            </a:duotone>
            <a:extLst>
              <a:ext uri="{28A0092B-C50C-407E-A947-70E740481C1C}">
                <a14:useLocalDpi xmlns:a14="http://schemas.microsoft.com/office/drawing/2010/main" val="0"/>
              </a:ext>
            </a:extLst>
          </a:blip>
          <a:srcRect l="8185" r="5044"/>
          <a:stretch/>
        </p:blipFill>
        <p:spPr>
          <a:xfrm>
            <a:off x="9416622" y="3437508"/>
            <a:ext cx="2160144" cy="1401462"/>
          </a:xfrm>
          <a:prstGeom prst="rect">
            <a:avLst/>
          </a:prstGeom>
          <a:effectLst>
            <a:softEdge rad="31750"/>
          </a:effectLst>
        </p:spPr>
      </p:pic>
      <p:sp>
        <p:nvSpPr>
          <p:cNvPr id="26"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n-US" sz="5400" dirty="0" smtClean="0">
                <a:solidFill>
                  <a:schemeClr val="bg1"/>
                </a:solidFill>
                <a:latin typeface="BadaBoom BB" panose="020B0603050302020204" pitchFamily="34" charset="0"/>
              </a:rPr>
              <a:t>PRÓXIMOS PASOS</a:t>
            </a:r>
            <a:endParaRPr lang="en-US" sz="5400" dirty="0">
              <a:solidFill>
                <a:schemeClr val="bg1"/>
              </a:solidFill>
              <a:latin typeface="BadaBoom BB" panose="020B0603050302020204" pitchFamily="34" charset="0"/>
            </a:endParaRPr>
          </a:p>
        </p:txBody>
      </p:sp>
      <p:pic>
        <p:nvPicPr>
          <p:cNvPr id="2" name="Imagen 1"/>
          <p:cNvPicPr>
            <a:picLocks noChangeAspect="1"/>
          </p:cNvPicPr>
          <p:nvPr/>
        </p:nvPicPr>
        <p:blipFill rotWithShape="1">
          <a:blip r:embed="rId10" cstate="print">
            <a:extLst>
              <a:ext uri="{28A0092B-C50C-407E-A947-70E740481C1C}">
                <a14:useLocalDpi xmlns:a14="http://schemas.microsoft.com/office/drawing/2010/main" val="0"/>
              </a:ext>
            </a:extLst>
          </a:blip>
          <a:srcRect t="5976" b="7087"/>
          <a:stretch/>
        </p:blipFill>
        <p:spPr>
          <a:xfrm>
            <a:off x="6749623" y="3374996"/>
            <a:ext cx="1876918" cy="1631719"/>
          </a:xfrm>
          <a:prstGeom prst="rect">
            <a:avLst/>
          </a:prstGeom>
          <a:effectLst>
            <a:softEdge rad="63500"/>
          </a:effectLst>
        </p:spPr>
      </p:pic>
    </p:spTree>
    <p:extLst>
      <p:ext uri="{BB962C8B-B14F-4D97-AF65-F5344CB8AC3E}">
        <p14:creationId xmlns:p14="http://schemas.microsoft.com/office/powerpoint/2010/main" val="320924048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5000" r="-5000"/>
          </a:stretch>
        </a:blipFill>
        <a:effectLst/>
      </p:bgPr>
    </p:bg>
    <p:spTree>
      <p:nvGrpSpPr>
        <p:cNvPr id="1" name=""/>
        <p:cNvGrpSpPr/>
        <p:nvPr/>
      </p:nvGrpSpPr>
      <p:grpSpPr>
        <a:xfrm>
          <a:off x="0" y="0"/>
          <a:ext cx="0" cy="0"/>
          <a:chOff x="0" y="0"/>
          <a:chExt cx="0" cy="0"/>
        </a:xfrm>
      </p:grpSpPr>
      <p:sp>
        <p:nvSpPr>
          <p:cNvPr id="3"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endParaRPr lang="en-US" sz="5400" dirty="0">
              <a:solidFill>
                <a:schemeClr val="bg1"/>
              </a:solidFill>
              <a:latin typeface="BadaBoom BB" panose="020B0603050302020204" pitchFamily="34" charset="0"/>
            </a:endParaRPr>
          </a:p>
        </p:txBody>
      </p:sp>
      <p:sp>
        <p:nvSpPr>
          <p:cNvPr id="6" name="Rectángulo 5"/>
          <p:cNvSpPr/>
          <p:nvPr/>
        </p:nvSpPr>
        <p:spPr>
          <a:xfrm>
            <a:off x="735180" y="6191419"/>
            <a:ext cx="3981731" cy="400110"/>
          </a:xfrm>
          <a:prstGeom prst="rect">
            <a:avLst/>
          </a:prstGeom>
        </p:spPr>
        <p:txBody>
          <a:bodyPr wrap="none">
            <a:spAutoFit/>
          </a:bodyPr>
          <a:lstStyle/>
          <a:p>
            <a:r>
              <a:rPr lang="es-ES" sz="2000" b="1" dirty="0"/>
              <a:t>https://github.com/inmperfer/TFM</a:t>
            </a:r>
          </a:p>
        </p:txBody>
      </p:sp>
      <p:pic>
        <p:nvPicPr>
          <p:cNvPr id="7" name="Imagen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1392506" y="6134725"/>
            <a:ext cx="482720" cy="482720"/>
          </a:xfrm>
          <a:prstGeom prst="rect">
            <a:avLst/>
          </a:prstGeom>
        </p:spPr>
      </p:pic>
      <p:sp>
        <p:nvSpPr>
          <p:cNvPr id="8" name="Rectángulo 7"/>
          <p:cNvSpPr/>
          <p:nvPr/>
        </p:nvSpPr>
        <p:spPr>
          <a:xfrm>
            <a:off x="8272063" y="6191419"/>
            <a:ext cx="3117200" cy="400110"/>
          </a:xfrm>
          <a:prstGeom prst="rect">
            <a:avLst/>
          </a:prstGeom>
        </p:spPr>
        <p:txBody>
          <a:bodyPr wrap="none">
            <a:spAutoFit/>
          </a:bodyPr>
          <a:lstStyle/>
          <a:p>
            <a:r>
              <a:rPr lang="es-ES" sz="2000" b="1" dirty="0"/>
              <a:t>i</a:t>
            </a:r>
            <a:r>
              <a:rPr lang="es-ES" sz="2000" b="1" dirty="0" smtClean="0"/>
              <a:t>nma.perea.fdz@gmail.com</a:t>
            </a:r>
            <a:endParaRPr lang="es-ES" sz="2000" b="1" dirty="0"/>
          </a:p>
        </p:txBody>
      </p:sp>
      <p:pic>
        <p:nvPicPr>
          <p:cNvPr id="2" name="Imagen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379" y="6134725"/>
            <a:ext cx="701818" cy="583386"/>
          </a:xfrm>
          <a:prstGeom prst="rect">
            <a:avLst/>
          </a:prstGeom>
        </p:spPr>
      </p:pic>
    </p:spTree>
    <p:extLst>
      <p:ext uri="{BB962C8B-B14F-4D97-AF65-F5344CB8AC3E}">
        <p14:creationId xmlns:p14="http://schemas.microsoft.com/office/powerpoint/2010/main" val="187016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3" name="1 CuadroTexto"/>
          <p:cNvSpPr txBox="1"/>
          <p:nvPr/>
        </p:nvSpPr>
        <p:spPr>
          <a:xfrm>
            <a:off x="0" y="5534561"/>
            <a:ext cx="12192000" cy="1323439"/>
          </a:xfrm>
          <a:prstGeom prst="rect">
            <a:avLst/>
          </a:prstGeom>
          <a:solidFill>
            <a:srgbClr val="BFBFBF">
              <a:alpha val="50196"/>
            </a:srgbClr>
          </a:solidFill>
        </p:spPr>
        <p:txBody>
          <a:bodyPr wrap="square" rtlCol="0">
            <a:spAutoFit/>
          </a:bodyPr>
          <a:lstStyle/>
          <a:p>
            <a:pPr algn="ctr"/>
            <a:r>
              <a:rPr lang="es-ES" sz="8000" dirty="0" smtClean="0">
                <a:solidFill>
                  <a:schemeClr val="bg1"/>
                </a:solidFill>
                <a:latin typeface="BadaBoom BB" panose="020B0603050302020204" pitchFamily="34" charset="0"/>
              </a:rPr>
              <a:t>CHATBOTS</a:t>
            </a:r>
            <a:endParaRPr lang="en-US" sz="80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2357719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3" cstate="print">
            <a:extLst>
              <a:ext uri="{28A0092B-C50C-407E-A947-70E740481C1C}">
                <a14:useLocalDpi xmlns:a14="http://schemas.microsoft.com/office/drawing/2010/main" val="0"/>
              </a:ext>
            </a:extLst>
          </a:blip>
          <a:srcRect l="30176" t="15907" r="30701" b="31930"/>
          <a:stretch/>
        </p:blipFill>
        <p:spPr>
          <a:xfrm>
            <a:off x="5138567" y="1889278"/>
            <a:ext cx="2099771" cy="2099772"/>
          </a:xfrm>
          <a:prstGeom prst="rect">
            <a:avLst/>
          </a:prstGeom>
        </p:spPr>
      </p:pic>
      <p:sp>
        <p:nvSpPr>
          <p:cNvPr id="3" name="CuadroTexto 2"/>
          <p:cNvSpPr txBox="1"/>
          <p:nvPr/>
        </p:nvSpPr>
        <p:spPr>
          <a:xfrm>
            <a:off x="4560448" y="3989050"/>
            <a:ext cx="3413114" cy="769441"/>
          </a:xfrm>
          <a:prstGeom prst="rect">
            <a:avLst/>
          </a:prstGeom>
          <a:noFill/>
        </p:spPr>
        <p:txBody>
          <a:bodyPr wrap="none" rtlCol="0">
            <a:spAutoFit/>
          </a:bodyPr>
          <a:lstStyle/>
          <a:p>
            <a:r>
              <a:rPr lang="es-ES" sz="4400" b="1" dirty="0" err="1" smtClean="0">
                <a:solidFill>
                  <a:schemeClr val="accent2">
                    <a:lumMod val="50000"/>
                  </a:schemeClr>
                </a:solidFill>
                <a:latin typeface="Aharoni" panose="02010803020104030203" pitchFamily="2" charset="-79"/>
                <a:cs typeface="Aharoni" panose="02010803020104030203" pitchFamily="2" charset="-79"/>
              </a:rPr>
              <a:t>yumyumBot</a:t>
            </a:r>
            <a:endParaRPr lang="es-ES" sz="4400" b="1" dirty="0">
              <a:solidFill>
                <a:schemeClr val="accent2">
                  <a:lumMod val="50000"/>
                </a:schemeClr>
              </a:solidFill>
              <a:latin typeface="Aharoni" panose="02010803020104030203" pitchFamily="2" charset="-79"/>
              <a:cs typeface="Aharoni" panose="02010803020104030203" pitchFamily="2" charset="-79"/>
            </a:endParaRPr>
          </a:p>
        </p:txBody>
      </p:sp>
      <p:sp>
        <p:nvSpPr>
          <p:cNvPr id="4" name="Rectángulo 3"/>
          <p:cNvSpPr/>
          <p:nvPr/>
        </p:nvSpPr>
        <p:spPr>
          <a:xfrm>
            <a:off x="9258299" y="2939164"/>
            <a:ext cx="2933701" cy="1200329"/>
          </a:xfrm>
          <a:prstGeom prst="rect">
            <a:avLst/>
          </a:prstGeom>
          <a:noFill/>
        </p:spPr>
        <p:txBody>
          <a:bodyPr wrap="square">
            <a:spAutoFit/>
          </a:bodyPr>
          <a:lstStyle/>
          <a:p>
            <a:r>
              <a:rPr lang="es-ES" dirty="0" smtClean="0">
                <a:solidFill>
                  <a:schemeClr val="accent2">
                    <a:lumMod val="50000"/>
                  </a:schemeClr>
                </a:solidFill>
              </a:rPr>
              <a:t>Sugiere platos a partir de </a:t>
            </a:r>
            <a:endParaRPr lang="es-ES" dirty="0">
              <a:solidFill>
                <a:schemeClr val="accent2">
                  <a:lumMod val="50000"/>
                </a:schemeClr>
              </a:solidFill>
            </a:endParaRPr>
          </a:p>
          <a:p>
            <a:r>
              <a:rPr lang="es-ES" b="1" dirty="0" smtClean="0">
                <a:solidFill>
                  <a:schemeClr val="accent2">
                    <a:lumMod val="50000"/>
                  </a:schemeClr>
                </a:solidFill>
              </a:rPr>
              <a:t>preferencias</a:t>
            </a:r>
            <a:r>
              <a:rPr lang="es-ES" dirty="0" smtClean="0">
                <a:solidFill>
                  <a:schemeClr val="accent2">
                    <a:lumMod val="50000"/>
                  </a:schemeClr>
                </a:solidFill>
              </a:rPr>
              <a:t> de usuario </a:t>
            </a:r>
          </a:p>
          <a:p>
            <a:r>
              <a:rPr lang="es-ES" dirty="0">
                <a:solidFill>
                  <a:schemeClr val="accent2">
                    <a:lumMod val="50000"/>
                  </a:schemeClr>
                </a:solidFill>
              </a:rPr>
              <a:t>(</a:t>
            </a:r>
            <a:r>
              <a:rPr lang="es-ES" dirty="0" smtClean="0">
                <a:solidFill>
                  <a:schemeClr val="accent2">
                    <a:lumMod val="50000"/>
                  </a:schemeClr>
                </a:solidFill>
              </a:rPr>
              <a:t>tipo de cocina o ingredientes)</a:t>
            </a:r>
          </a:p>
        </p:txBody>
      </p:sp>
      <p:sp>
        <p:nvSpPr>
          <p:cNvPr id="5" name="Rectángulo 4"/>
          <p:cNvSpPr/>
          <p:nvPr/>
        </p:nvSpPr>
        <p:spPr>
          <a:xfrm>
            <a:off x="-265275" y="2939164"/>
            <a:ext cx="3222458" cy="923330"/>
          </a:xfrm>
          <a:prstGeom prst="rect">
            <a:avLst/>
          </a:prstGeom>
          <a:noFill/>
        </p:spPr>
        <p:txBody>
          <a:bodyPr wrap="square">
            <a:spAutoFit/>
          </a:bodyPr>
          <a:lstStyle/>
          <a:p>
            <a:pPr algn="r"/>
            <a:r>
              <a:rPr lang="es-ES" b="1" dirty="0" smtClean="0">
                <a:solidFill>
                  <a:schemeClr val="accent2">
                    <a:lumMod val="50000"/>
                  </a:schemeClr>
                </a:solidFill>
              </a:rPr>
              <a:t>Reconoce</a:t>
            </a:r>
            <a:r>
              <a:rPr lang="es-ES" dirty="0" smtClean="0">
                <a:solidFill>
                  <a:schemeClr val="accent2">
                    <a:lumMod val="50000"/>
                  </a:schemeClr>
                </a:solidFill>
              </a:rPr>
              <a:t> </a:t>
            </a:r>
            <a:r>
              <a:rPr lang="es-ES" b="1" dirty="0" smtClean="0">
                <a:solidFill>
                  <a:schemeClr val="accent2">
                    <a:lumMod val="50000"/>
                  </a:schemeClr>
                </a:solidFill>
              </a:rPr>
              <a:t>imágenes</a:t>
            </a:r>
            <a:r>
              <a:rPr lang="es-ES" dirty="0" smtClean="0">
                <a:solidFill>
                  <a:schemeClr val="accent2">
                    <a:lumMod val="50000"/>
                  </a:schemeClr>
                </a:solidFill>
              </a:rPr>
              <a:t> y proporciona receta a partir</a:t>
            </a:r>
          </a:p>
          <a:p>
            <a:pPr algn="r"/>
            <a:r>
              <a:rPr lang="es-ES" dirty="0" smtClean="0">
                <a:solidFill>
                  <a:schemeClr val="accent2">
                    <a:lumMod val="50000"/>
                  </a:schemeClr>
                </a:solidFill>
              </a:rPr>
              <a:t>de la foto de un plato</a:t>
            </a:r>
          </a:p>
        </p:txBody>
      </p:sp>
      <p:sp>
        <p:nvSpPr>
          <p:cNvPr id="6" name="Rectángulo 5"/>
          <p:cNvSpPr/>
          <p:nvPr/>
        </p:nvSpPr>
        <p:spPr>
          <a:xfrm>
            <a:off x="8745309" y="561274"/>
            <a:ext cx="2822132" cy="1200329"/>
          </a:xfrm>
          <a:prstGeom prst="rect">
            <a:avLst/>
          </a:prstGeom>
          <a:noFill/>
        </p:spPr>
        <p:txBody>
          <a:bodyPr wrap="square">
            <a:spAutoFit/>
          </a:bodyPr>
          <a:lstStyle/>
          <a:p>
            <a:r>
              <a:rPr lang="es-ES" dirty="0" smtClean="0">
                <a:solidFill>
                  <a:schemeClr val="accent2">
                    <a:lumMod val="50000"/>
                  </a:schemeClr>
                </a:solidFill>
              </a:rPr>
              <a:t>Sugiere platos dando </a:t>
            </a:r>
            <a:r>
              <a:rPr lang="es-ES" b="1" dirty="0" smtClean="0">
                <a:solidFill>
                  <a:schemeClr val="accent2">
                    <a:lumMod val="50000"/>
                  </a:schemeClr>
                </a:solidFill>
              </a:rPr>
              <a:t>prioridad</a:t>
            </a:r>
            <a:r>
              <a:rPr lang="es-ES" dirty="0" smtClean="0">
                <a:solidFill>
                  <a:schemeClr val="accent2">
                    <a:lumMod val="50000"/>
                  </a:schemeClr>
                </a:solidFill>
              </a:rPr>
              <a:t> a utilizar los </a:t>
            </a:r>
            <a:r>
              <a:rPr lang="es-ES" b="1" dirty="0" smtClean="0">
                <a:solidFill>
                  <a:schemeClr val="accent2">
                    <a:lumMod val="50000"/>
                  </a:schemeClr>
                </a:solidFill>
              </a:rPr>
              <a:t>productos</a:t>
            </a:r>
            <a:r>
              <a:rPr lang="es-ES" dirty="0" smtClean="0">
                <a:solidFill>
                  <a:schemeClr val="accent2">
                    <a:lumMod val="50000"/>
                  </a:schemeClr>
                </a:solidFill>
              </a:rPr>
              <a:t> disponibles en el </a:t>
            </a:r>
            <a:r>
              <a:rPr lang="es-ES" b="1" dirty="0" smtClean="0">
                <a:solidFill>
                  <a:schemeClr val="accent2">
                    <a:lumMod val="50000"/>
                  </a:schemeClr>
                </a:solidFill>
              </a:rPr>
              <a:t>frigorífico </a:t>
            </a:r>
          </a:p>
        </p:txBody>
      </p:sp>
      <p:sp>
        <p:nvSpPr>
          <p:cNvPr id="7" name="Rectángulo 6"/>
          <p:cNvSpPr/>
          <p:nvPr/>
        </p:nvSpPr>
        <p:spPr>
          <a:xfrm>
            <a:off x="8480134" y="5065575"/>
            <a:ext cx="2861510" cy="646331"/>
          </a:xfrm>
          <a:prstGeom prst="rect">
            <a:avLst/>
          </a:prstGeom>
          <a:noFill/>
        </p:spPr>
        <p:txBody>
          <a:bodyPr wrap="square">
            <a:spAutoFit/>
          </a:bodyPr>
          <a:lstStyle/>
          <a:p>
            <a:r>
              <a:rPr lang="es-ES" dirty="0" smtClean="0">
                <a:solidFill>
                  <a:schemeClr val="accent2">
                    <a:lumMod val="50000"/>
                  </a:schemeClr>
                </a:solidFill>
              </a:rPr>
              <a:t>Proporciona </a:t>
            </a:r>
            <a:r>
              <a:rPr lang="es-ES" b="1" dirty="0" smtClean="0">
                <a:solidFill>
                  <a:schemeClr val="accent2">
                    <a:lumMod val="50000"/>
                  </a:schemeClr>
                </a:solidFill>
              </a:rPr>
              <a:t>receta</a:t>
            </a:r>
            <a:r>
              <a:rPr lang="es-ES" dirty="0" smtClean="0">
                <a:solidFill>
                  <a:schemeClr val="accent2">
                    <a:lumMod val="50000"/>
                  </a:schemeClr>
                </a:solidFill>
              </a:rPr>
              <a:t> a partir del nombre de un </a:t>
            </a:r>
            <a:r>
              <a:rPr lang="es-ES" b="1" dirty="0" smtClean="0">
                <a:solidFill>
                  <a:schemeClr val="accent2">
                    <a:lumMod val="50000"/>
                  </a:schemeClr>
                </a:solidFill>
              </a:rPr>
              <a:t>plato</a:t>
            </a:r>
          </a:p>
        </p:txBody>
      </p:sp>
      <p:sp>
        <p:nvSpPr>
          <p:cNvPr id="9" name="Rectángulo 8"/>
          <p:cNvSpPr/>
          <p:nvPr/>
        </p:nvSpPr>
        <p:spPr>
          <a:xfrm>
            <a:off x="228301" y="561274"/>
            <a:ext cx="3431856" cy="1200329"/>
          </a:xfrm>
          <a:prstGeom prst="rect">
            <a:avLst/>
          </a:prstGeom>
          <a:noFill/>
        </p:spPr>
        <p:txBody>
          <a:bodyPr wrap="square">
            <a:spAutoFit/>
          </a:bodyPr>
          <a:lstStyle/>
          <a:p>
            <a:pPr algn="r"/>
            <a:r>
              <a:rPr lang="es-ES" dirty="0" smtClean="0">
                <a:solidFill>
                  <a:schemeClr val="accent2">
                    <a:lumMod val="50000"/>
                  </a:schemeClr>
                </a:solidFill>
              </a:rPr>
              <a:t>Proporciona información del </a:t>
            </a:r>
            <a:r>
              <a:rPr lang="es-ES" b="1" dirty="0" smtClean="0">
                <a:solidFill>
                  <a:schemeClr val="accent2">
                    <a:lumMod val="50000"/>
                  </a:schemeClr>
                </a:solidFill>
              </a:rPr>
              <a:t>contenido del frigorífico </a:t>
            </a:r>
            <a:r>
              <a:rPr lang="es-ES" dirty="0" smtClean="0">
                <a:solidFill>
                  <a:schemeClr val="accent2">
                    <a:lumMod val="50000"/>
                  </a:schemeClr>
                </a:solidFill>
              </a:rPr>
              <a:t>(cantidad de un producto, productos caducados, próximos a caducar)</a:t>
            </a:r>
          </a:p>
        </p:txBody>
      </p:sp>
      <p:sp>
        <p:nvSpPr>
          <p:cNvPr id="11" name="Rectángulo 10"/>
          <p:cNvSpPr/>
          <p:nvPr/>
        </p:nvSpPr>
        <p:spPr>
          <a:xfrm>
            <a:off x="907505" y="4939327"/>
            <a:ext cx="2933701" cy="923330"/>
          </a:xfrm>
          <a:prstGeom prst="rect">
            <a:avLst/>
          </a:prstGeom>
          <a:noFill/>
        </p:spPr>
        <p:txBody>
          <a:bodyPr wrap="square">
            <a:spAutoFit/>
          </a:bodyPr>
          <a:lstStyle/>
          <a:p>
            <a:pPr algn="r"/>
            <a:r>
              <a:rPr lang="es-ES" dirty="0" smtClean="0">
                <a:solidFill>
                  <a:schemeClr val="accent2">
                    <a:lumMod val="50000"/>
                  </a:schemeClr>
                </a:solidFill>
              </a:rPr>
              <a:t>Sugiere platos teniendo en cuenta </a:t>
            </a:r>
            <a:r>
              <a:rPr lang="es-ES" b="1" dirty="0" smtClean="0">
                <a:solidFill>
                  <a:schemeClr val="accent2">
                    <a:lumMod val="50000"/>
                  </a:schemeClr>
                </a:solidFill>
              </a:rPr>
              <a:t>intolerancias</a:t>
            </a:r>
            <a:r>
              <a:rPr lang="es-ES" dirty="0" smtClean="0">
                <a:solidFill>
                  <a:schemeClr val="accent2">
                    <a:lumMod val="50000"/>
                  </a:schemeClr>
                </a:solidFill>
              </a:rPr>
              <a:t> alimentarias del usuario</a:t>
            </a:r>
          </a:p>
        </p:txBody>
      </p:sp>
      <p:sp>
        <p:nvSpPr>
          <p:cNvPr id="12" name="Elipse 11"/>
          <p:cNvSpPr/>
          <p:nvPr/>
        </p:nvSpPr>
        <p:spPr>
          <a:xfrm>
            <a:off x="3224463" y="401053"/>
            <a:ext cx="5800223" cy="5521771"/>
          </a:xfrm>
          <a:prstGeom prst="ellipse">
            <a:avLst/>
          </a:prstGeom>
          <a:noFill/>
          <a:ln w="57150">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p:cNvSpPr/>
          <p:nvPr/>
        </p:nvSpPr>
        <p:spPr>
          <a:xfrm>
            <a:off x="3897501" y="1033307"/>
            <a:ext cx="324000" cy="3240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Elipse 13"/>
          <p:cNvSpPr/>
          <p:nvPr/>
        </p:nvSpPr>
        <p:spPr>
          <a:xfrm>
            <a:off x="3066625" y="3122153"/>
            <a:ext cx="324000" cy="3240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p:cNvSpPr/>
          <p:nvPr/>
        </p:nvSpPr>
        <p:spPr>
          <a:xfrm>
            <a:off x="3897501" y="4938757"/>
            <a:ext cx="324000" cy="3240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p:cNvSpPr/>
          <p:nvPr/>
        </p:nvSpPr>
        <p:spPr>
          <a:xfrm>
            <a:off x="8018754" y="1033307"/>
            <a:ext cx="324000" cy="3240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Elipse 16"/>
          <p:cNvSpPr/>
          <p:nvPr/>
        </p:nvSpPr>
        <p:spPr>
          <a:xfrm>
            <a:off x="8862686" y="3100329"/>
            <a:ext cx="324000" cy="3240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Elipse 17"/>
          <p:cNvSpPr/>
          <p:nvPr/>
        </p:nvSpPr>
        <p:spPr>
          <a:xfrm>
            <a:off x="8018754" y="4938757"/>
            <a:ext cx="324000" cy="3240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7457148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 name="Llamada de nube 2"/>
          <p:cNvSpPr/>
          <p:nvPr/>
        </p:nvSpPr>
        <p:spPr>
          <a:xfrm>
            <a:off x="7309181" y="160421"/>
            <a:ext cx="2957766" cy="2069432"/>
          </a:xfrm>
          <a:prstGeom prst="cloudCallout">
            <a:avLst>
              <a:gd name="adj1" fmla="val -108163"/>
              <a:gd name="adj2" fmla="val 18838"/>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smtClean="0">
                <a:solidFill>
                  <a:srgbClr val="589DA6"/>
                </a:solidFill>
                <a:latin typeface="Arial Rounded MT Bold" panose="020F0704030504030204" pitchFamily="34" charset="0"/>
              </a:rPr>
              <a:t>¿Por dónde empiezo?</a:t>
            </a:r>
            <a:endParaRPr lang="es-ES" sz="2400" b="1" dirty="0">
              <a:solidFill>
                <a:srgbClr val="589DA6"/>
              </a:solidFill>
              <a:latin typeface="Arial Rounded MT Bold" panose="020F0704030504030204" pitchFamily="34" charset="0"/>
            </a:endParaRPr>
          </a:p>
        </p:txBody>
      </p:sp>
    </p:spTree>
    <p:extLst>
      <p:ext uri="{BB962C8B-B14F-4D97-AF65-F5344CB8AC3E}">
        <p14:creationId xmlns:p14="http://schemas.microsoft.com/office/powerpoint/2010/main" val="35929617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CHATBOTS: CONCEPTOS</a:t>
            </a:r>
            <a:endParaRPr lang="en-US" sz="5400" dirty="0">
              <a:solidFill>
                <a:schemeClr val="bg1"/>
              </a:solidFill>
              <a:latin typeface="BadaBoom BB" panose="020B0603050302020204" pitchFamily="34" charset="0"/>
            </a:endParaRPr>
          </a:p>
        </p:txBody>
      </p:sp>
      <p:sp>
        <p:nvSpPr>
          <p:cNvPr id="5" name="Llamada rectangular redondeada 4"/>
          <p:cNvSpPr/>
          <p:nvPr/>
        </p:nvSpPr>
        <p:spPr>
          <a:xfrm>
            <a:off x="7045793" y="1569414"/>
            <a:ext cx="4090922" cy="612648"/>
          </a:xfrm>
          <a:prstGeom prst="wedgeRoundRectCallout">
            <a:avLst>
              <a:gd name="adj1" fmla="val -34202"/>
              <a:gd name="adj2" fmla="val 22568"/>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Hola, quiero reservar un vuelo a   Sevilla</a:t>
            </a:r>
            <a:endParaRPr lang="es-ES" dirty="0"/>
          </a:p>
        </p:txBody>
      </p:sp>
      <p:sp>
        <p:nvSpPr>
          <p:cNvPr id="6" name="Llamada rectangular redondeada 5"/>
          <p:cNvSpPr/>
          <p:nvPr/>
        </p:nvSpPr>
        <p:spPr>
          <a:xfrm>
            <a:off x="1608966" y="706564"/>
            <a:ext cx="4010526" cy="729560"/>
          </a:xfrm>
          <a:prstGeom prst="wedgeRoundRectCallout">
            <a:avLst>
              <a:gd name="adj1" fmla="val 37360"/>
              <a:gd name="adj2" fmla="val 11330"/>
              <a:gd name="adj3" fmla="val 16667"/>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Hola, soy el asistente de la compañía aérea XXX ¿en qué puedo ayudarle? </a:t>
            </a:r>
            <a:endParaRPr lang="es-ES" dirty="0"/>
          </a:p>
        </p:txBody>
      </p:sp>
      <p:sp>
        <p:nvSpPr>
          <p:cNvPr id="7" name="Llamada rectangular redondeada 6"/>
          <p:cNvSpPr/>
          <p:nvPr/>
        </p:nvSpPr>
        <p:spPr>
          <a:xfrm>
            <a:off x="3014580" y="2361390"/>
            <a:ext cx="2598823" cy="729560"/>
          </a:xfrm>
          <a:prstGeom prst="wedgeRoundRectCallout">
            <a:avLst>
              <a:gd name="adj1" fmla="val 43818"/>
              <a:gd name="adj2" fmla="val 13529"/>
              <a:gd name="adj3" fmla="val 16667"/>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¿viajas desde Madrid?</a:t>
            </a:r>
            <a:endParaRPr lang="es-ES" dirty="0"/>
          </a:p>
        </p:txBody>
      </p:sp>
      <p:pic>
        <p:nvPicPr>
          <p:cNvPr id="9" name="Imagen 8"/>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445503" y="1652861"/>
            <a:ext cx="445754" cy="445754"/>
          </a:xfrm>
          <a:prstGeom prst="rect">
            <a:avLst/>
          </a:prstGeom>
        </p:spPr>
      </p:pic>
      <p:sp>
        <p:nvSpPr>
          <p:cNvPr id="12" name="Llamada rectangular redondeada 11"/>
          <p:cNvSpPr/>
          <p:nvPr/>
        </p:nvSpPr>
        <p:spPr>
          <a:xfrm>
            <a:off x="7045793" y="3169782"/>
            <a:ext cx="574207" cy="612648"/>
          </a:xfrm>
          <a:prstGeom prst="wedgeRoundRectCallout">
            <a:avLst>
              <a:gd name="adj1" fmla="val -34202"/>
              <a:gd name="adj2" fmla="val 22568"/>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smtClean="0"/>
              <a:t>Sí</a:t>
            </a:r>
            <a:endParaRPr lang="es-ES" dirty="0"/>
          </a:p>
        </p:txBody>
      </p:sp>
      <p:pic>
        <p:nvPicPr>
          <p:cNvPr id="13" name="Imagen 12"/>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495341" y="3219953"/>
            <a:ext cx="445754" cy="445754"/>
          </a:xfrm>
          <a:prstGeom prst="rect">
            <a:avLst/>
          </a:prstGeom>
        </p:spPr>
      </p:pic>
      <p:sp>
        <p:nvSpPr>
          <p:cNvPr id="14" name="Llamada rectangular redondeada 13"/>
          <p:cNvSpPr/>
          <p:nvPr/>
        </p:nvSpPr>
        <p:spPr>
          <a:xfrm>
            <a:off x="2755551" y="3863461"/>
            <a:ext cx="2857852" cy="729560"/>
          </a:xfrm>
          <a:prstGeom prst="wedgeRoundRectCallout">
            <a:avLst>
              <a:gd name="adj1" fmla="val 43818"/>
              <a:gd name="adj2" fmla="val 13529"/>
              <a:gd name="adj3" fmla="val 16667"/>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¿qué día quieres viajar?</a:t>
            </a:r>
            <a:endParaRPr lang="es-ES" dirty="0"/>
          </a:p>
        </p:txBody>
      </p:sp>
      <p:pic>
        <p:nvPicPr>
          <p:cNvPr id="15" name="Imagen 14"/>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8101" y="4008226"/>
            <a:ext cx="429475" cy="429475"/>
          </a:xfrm>
          <a:prstGeom prst="rect">
            <a:avLst/>
          </a:prstGeom>
        </p:spPr>
      </p:pic>
      <p:sp>
        <p:nvSpPr>
          <p:cNvPr id="16" name="Llamada rectangular redondeada 15"/>
          <p:cNvSpPr/>
          <p:nvPr/>
        </p:nvSpPr>
        <p:spPr>
          <a:xfrm>
            <a:off x="7045793" y="4684474"/>
            <a:ext cx="3060733" cy="612648"/>
          </a:xfrm>
          <a:prstGeom prst="wedgeRoundRectCallout">
            <a:avLst>
              <a:gd name="adj1" fmla="val -34202"/>
              <a:gd name="adj2" fmla="val 22568"/>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Para  mañana  por la mañana</a:t>
            </a:r>
            <a:endParaRPr lang="es-ES" dirty="0"/>
          </a:p>
        </p:txBody>
      </p:sp>
      <p:pic>
        <p:nvPicPr>
          <p:cNvPr id="17" name="Imagen 16"/>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495341" y="4734645"/>
            <a:ext cx="445754" cy="445754"/>
          </a:xfrm>
          <a:prstGeom prst="rect">
            <a:avLst/>
          </a:prstGeom>
        </p:spPr>
      </p:pic>
      <p:pic>
        <p:nvPicPr>
          <p:cNvPr id="18" name="Imagen 17"/>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671911" y="2506433"/>
            <a:ext cx="429475" cy="429475"/>
          </a:xfrm>
          <a:prstGeom prst="rect">
            <a:avLst/>
          </a:prstGeom>
        </p:spPr>
      </p:pic>
      <p:pic>
        <p:nvPicPr>
          <p:cNvPr id="19" name="Imagen 18"/>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691403" y="846823"/>
            <a:ext cx="429475" cy="429475"/>
          </a:xfrm>
          <a:prstGeom prst="rect">
            <a:avLst/>
          </a:prstGeom>
        </p:spPr>
      </p:pic>
      <p:sp>
        <p:nvSpPr>
          <p:cNvPr id="20" name="Rectángulo 19"/>
          <p:cNvSpPr/>
          <p:nvPr/>
        </p:nvSpPr>
        <p:spPr>
          <a:xfrm>
            <a:off x="10250905" y="1715578"/>
            <a:ext cx="778042" cy="320319"/>
          </a:xfrm>
          <a:prstGeom prst="rect">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Rectángulo 20"/>
          <p:cNvSpPr/>
          <p:nvPr/>
        </p:nvSpPr>
        <p:spPr>
          <a:xfrm>
            <a:off x="7677800" y="4800134"/>
            <a:ext cx="908790" cy="451296"/>
          </a:xfrm>
          <a:prstGeom prst="rect">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Rectángulo 21"/>
          <p:cNvSpPr/>
          <p:nvPr/>
        </p:nvSpPr>
        <p:spPr>
          <a:xfrm>
            <a:off x="4525527" y="2481797"/>
            <a:ext cx="898358" cy="451296"/>
          </a:xfrm>
          <a:prstGeom prst="rect">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CuadroTexto 22"/>
          <p:cNvSpPr txBox="1"/>
          <p:nvPr/>
        </p:nvSpPr>
        <p:spPr>
          <a:xfrm>
            <a:off x="7173607" y="1108812"/>
            <a:ext cx="2932919" cy="369332"/>
          </a:xfrm>
          <a:prstGeom prst="rect">
            <a:avLst/>
          </a:prstGeom>
          <a:solidFill>
            <a:srgbClr val="FFFF00"/>
          </a:solidFill>
        </p:spPr>
        <p:txBody>
          <a:bodyPr wrap="none" rtlCol="0">
            <a:spAutoFit/>
          </a:bodyPr>
          <a:lstStyle/>
          <a:p>
            <a:r>
              <a:rPr lang="es-ES" dirty="0" smtClean="0"/>
              <a:t>#intención = “reservar vuelo”</a:t>
            </a:r>
            <a:endParaRPr lang="es-ES" dirty="0"/>
          </a:p>
        </p:txBody>
      </p:sp>
      <p:sp>
        <p:nvSpPr>
          <p:cNvPr id="24" name="CuadroTexto 23"/>
          <p:cNvSpPr txBox="1"/>
          <p:nvPr/>
        </p:nvSpPr>
        <p:spPr>
          <a:xfrm>
            <a:off x="8126980" y="2420836"/>
            <a:ext cx="3070649" cy="369332"/>
          </a:xfrm>
          <a:prstGeom prst="rect">
            <a:avLst/>
          </a:prstGeom>
          <a:noFill/>
        </p:spPr>
        <p:txBody>
          <a:bodyPr wrap="none" rtlCol="0">
            <a:spAutoFit/>
          </a:bodyPr>
          <a:lstStyle/>
          <a:p>
            <a:r>
              <a:rPr lang="es-ES" b="1" dirty="0" smtClean="0">
                <a:solidFill>
                  <a:schemeClr val="accent2">
                    <a:lumMod val="60000"/>
                    <a:lumOff val="40000"/>
                  </a:schemeClr>
                </a:solidFill>
              </a:rPr>
              <a:t>@entidad (destino) = “Sevilla”</a:t>
            </a:r>
            <a:endParaRPr lang="es-ES" b="1" dirty="0">
              <a:solidFill>
                <a:schemeClr val="accent2">
                  <a:lumMod val="60000"/>
                  <a:lumOff val="40000"/>
                </a:schemeClr>
              </a:solidFill>
            </a:endParaRPr>
          </a:p>
        </p:txBody>
      </p:sp>
      <p:sp>
        <p:nvSpPr>
          <p:cNvPr id="25" name="CuadroTexto 24"/>
          <p:cNvSpPr txBox="1"/>
          <p:nvPr/>
        </p:nvSpPr>
        <p:spPr>
          <a:xfrm>
            <a:off x="8586590" y="5380224"/>
            <a:ext cx="3039871" cy="369332"/>
          </a:xfrm>
          <a:prstGeom prst="rect">
            <a:avLst/>
          </a:prstGeom>
          <a:noFill/>
        </p:spPr>
        <p:txBody>
          <a:bodyPr wrap="none" rtlCol="0">
            <a:spAutoFit/>
          </a:bodyPr>
          <a:lstStyle/>
          <a:p>
            <a:r>
              <a:rPr lang="es-ES" b="1" dirty="0" smtClean="0">
                <a:solidFill>
                  <a:schemeClr val="accent2">
                    <a:lumMod val="60000"/>
                    <a:lumOff val="40000"/>
                  </a:schemeClr>
                </a:solidFill>
              </a:rPr>
              <a:t>@entidad (fecha) = “mañana”</a:t>
            </a:r>
            <a:endParaRPr lang="es-ES" b="1" dirty="0">
              <a:solidFill>
                <a:schemeClr val="accent2">
                  <a:lumMod val="60000"/>
                  <a:lumOff val="40000"/>
                </a:schemeClr>
              </a:solidFill>
            </a:endParaRPr>
          </a:p>
        </p:txBody>
      </p:sp>
      <p:sp>
        <p:nvSpPr>
          <p:cNvPr id="26" name="CuadroTexto 25"/>
          <p:cNvSpPr txBox="1"/>
          <p:nvPr/>
        </p:nvSpPr>
        <p:spPr>
          <a:xfrm>
            <a:off x="1260724" y="3098829"/>
            <a:ext cx="3065263" cy="369332"/>
          </a:xfrm>
          <a:prstGeom prst="rect">
            <a:avLst/>
          </a:prstGeom>
          <a:noFill/>
        </p:spPr>
        <p:txBody>
          <a:bodyPr wrap="none" rtlCol="0">
            <a:spAutoFit/>
          </a:bodyPr>
          <a:lstStyle/>
          <a:p>
            <a:r>
              <a:rPr lang="es-ES" b="1" dirty="0" smtClean="0">
                <a:solidFill>
                  <a:schemeClr val="accent2">
                    <a:lumMod val="60000"/>
                    <a:lumOff val="40000"/>
                  </a:schemeClr>
                </a:solidFill>
              </a:rPr>
              <a:t>$contexto (origen) = “Madrid”</a:t>
            </a:r>
            <a:endParaRPr lang="es-ES" b="1" dirty="0">
              <a:solidFill>
                <a:schemeClr val="accent2">
                  <a:lumMod val="60000"/>
                  <a:lumOff val="40000"/>
                </a:schemeClr>
              </a:solidFill>
            </a:endParaRPr>
          </a:p>
        </p:txBody>
      </p:sp>
      <p:cxnSp>
        <p:nvCxnSpPr>
          <p:cNvPr id="4" name="Conector recto de flecha 3"/>
          <p:cNvCxnSpPr>
            <a:stCxn id="22" idx="2"/>
          </p:cNvCxnSpPr>
          <p:nvPr/>
        </p:nvCxnSpPr>
        <p:spPr>
          <a:xfrm flipH="1">
            <a:off x="4313991" y="2933093"/>
            <a:ext cx="660715" cy="315509"/>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p:cNvCxnSpPr/>
          <p:nvPr/>
        </p:nvCxnSpPr>
        <p:spPr>
          <a:xfrm flipH="1">
            <a:off x="10395284" y="2055183"/>
            <a:ext cx="371957" cy="365653"/>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p:cNvCxnSpPr>
            <a:endCxn id="25" idx="1"/>
          </p:cNvCxnSpPr>
          <p:nvPr/>
        </p:nvCxnSpPr>
        <p:spPr>
          <a:xfrm>
            <a:off x="7892716" y="5251430"/>
            <a:ext cx="693874" cy="313460"/>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42724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3">
            <a:extLst>
              <a:ext uri="{28A0092B-C50C-407E-A947-70E740481C1C}">
                <a14:useLocalDpi xmlns:a14="http://schemas.microsoft.com/office/drawing/2010/main" val="0"/>
              </a:ext>
            </a:extLst>
          </a:blip>
          <a:srcRect t="8518" b="10001"/>
          <a:stretch/>
        </p:blipFill>
        <p:spPr>
          <a:xfrm>
            <a:off x="1004454" y="685800"/>
            <a:ext cx="10183091" cy="4667250"/>
          </a:xfrm>
          <a:prstGeom prst="rect">
            <a:avLst/>
          </a:prstGeom>
        </p:spPr>
      </p:pic>
      <p:sp>
        <p:nvSpPr>
          <p:cNvPr id="3"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SISTEMAS DE DIÁLOGO</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26670561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4000" b="-14000"/>
          </a:stretch>
        </a:blipFill>
        <a:effectLst/>
      </p:bgPr>
    </p:bg>
    <p:spTree>
      <p:nvGrpSpPr>
        <p:cNvPr id="1" name=""/>
        <p:cNvGrpSpPr/>
        <p:nvPr/>
      </p:nvGrpSpPr>
      <p:grpSpPr>
        <a:xfrm>
          <a:off x="0" y="0"/>
          <a:ext cx="0" cy="0"/>
          <a:chOff x="0" y="0"/>
          <a:chExt cx="0" cy="0"/>
        </a:xfrm>
      </p:grpSpPr>
      <p:sp>
        <p:nvSpPr>
          <p:cNvPr id="3" name="Rectángulo 2"/>
          <p:cNvSpPr/>
          <p:nvPr/>
        </p:nvSpPr>
        <p:spPr>
          <a:xfrm>
            <a:off x="419100" y="419100"/>
            <a:ext cx="8705850" cy="4247317"/>
          </a:xfrm>
          <a:prstGeom prst="rect">
            <a:avLst/>
          </a:prstGeom>
          <a:noFill/>
        </p:spPr>
        <p:txBody>
          <a:bodyPr wrap="square">
            <a:spAutoFit/>
          </a:bodyPr>
          <a:lstStyle/>
          <a:p>
            <a:pPr marL="342900" indent="-342900">
              <a:spcBef>
                <a:spcPts val="1800"/>
              </a:spcBef>
              <a:buFont typeface="+mj-lt"/>
              <a:buAutoNum type="arabicParenR"/>
            </a:pPr>
            <a:r>
              <a:rPr lang="es-ES" sz="1600" b="1" dirty="0" smtClean="0">
                <a:solidFill>
                  <a:schemeClr val="tx1">
                    <a:lumMod val="85000"/>
                    <a:lumOff val="15000"/>
                  </a:schemeClr>
                </a:solidFill>
                <a:latin typeface="Arial Rounded MT Bold" panose="020F0704030504030204" pitchFamily="34" charset="0"/>
              </a:rPr>
              <a:t>Selección </a:t>
            </a:r>
            <a:r>
              <a:rPr lang="es-ES" sz="1600" b="1" dirty="0" smtClean="0">
                <a:solidFill>
                  <a:schemeClr val="tx1">
                    <a:lumMod val="85000"/>
                    <a:lumOff val="15000"/>
                  </a:schemeClr>
                </a:solidFill>
                <a:latin typeface="Arial Rounded MT Bold" panose="020F0704030504030204" pitchFamily="34" charset="0"/>
              </a:rPr>
              <a:t>solución NLP (</a:t>
            </a:r>
            <a:r>
              <a:rPr lang="es-ES" sz="1600" b="1" dirty="0" err="1" smtClean="0">
                <a:solidFill>
                  <a:schemeClr val="tx1">
                    <a:lumMod val="85000"/>
                    <a:lumOff val="15000"/>
                  </a:schemeClr>
                </a:solidFill>
                <a:latin typeface="Arial Rounded MT Bold" panose="020F0704030504030204" pitchFamily="34" charset="0"/>
              </a:rPr>
              <a:t>APIs</a:t>
            </a:r>
            <a:r>
              <a:rPr lang="es-ES" sz="1600" b="1" dirty="0" smtClean="0">
                <a:solidFill>
                  <a:schemeClr val="tx1">
                    <a:lumMod val="85000"/>
                    <a:lumOff val="15000"/>
                  </a:schemeClr>
                </a:solidFill>
                <a:latin typeface="Arial Rounded MT Bold" panose="020F0704030504030204" pitchFamily="34" charset="0"/>
              </a:rPr>
              <a:t> disponibles)</a:t>
            </a:r>
            <a:endParaRPr lang="es-ES" sz="1600" b="1" dirty="0" smtClean="0">
              <a:solidFill>
                <a:schemeClr val="tx1">
                  <a:lumMod val="85000"/>
                  <a:lumOff val="15000"/>
                </a:schemeClr>
              </a:solidFill>
              <a:latin typeface="Arial Rounded MT Bold" panose="020F0704030504030204" pitchFamily="34" charset="0"/>
            </a:endParaRPr>
          </a:p>
          <a:p>
            <a:pPr marL="342900" indent="-342900">
              <a:spcBef>
                <a:spcPts val="1800"/>
              </a:spcBef>
              <a:buFont typeface="+mj-lt"/>
              <a:buAutoNum type="arabicParenR"/>
            </a:pPr>
            <a:r>
              <a:rPr lang="es-ES" sz="1600" b="1" dirty="0" smtClean="0">
                <a:solidFill>
                  <a:schemeClr val="tx1">
                    <a:lumMod val="85000"/>
                    <a:lumOff val="15000"/>
                  </a:schemeClr>
                </a:solidFill>
                <a:latin typeface="Arial Rounded MT Bold" panose="020F0704030504030204" pitchFamily="34" charset="0"/>
              </a:rPr>
              <a:t>Selección </a:t>
            </a:r>
            <a:r>
              <a:rPr lang="es-ES" sz="1600" b="1" dirty="0">
                <a:solidFill>
                  <a:schemeClr val="tx1">
                    <a:lumMod val="85000"/>
                    <a:lumOff val="15000"/>
                  </a:schemeClr>
                </a:solidFill>
                <a:latin typeface="Arial Rounded MT Bold" panose="020F0704030504030204" pitchFamily="34" charset="0"/>
              </a:rPr>
              <a:t>e integración de la interfaz de </a:t>
            </a:r>
            <a:r>
              <a:rPr lang="es-ES" sz="1600" b="1" dirty="0" smtClean="0">
                <a:solidFill>
                  <a:schemeClr val="tx1">
                    <a:lumMod val="85000"/>
                    <a:lumOff val="15000"/>
                  </a:schemeClr>
                </a:solidFill>
                <a:latin typeface="Arial Rounded MT Bold" panose="020F0704030504030204" pitchFamily="34" charset="0"/>
              </a:rPr>
              <a:t>usuario </a:t>
            </a:r>
            <a:endParaRPr lang="es-ES" sz="1600" b="1" dirty="0">
              <a:solidFill>
                <a:schemeClr val="tx1">
                  <a:lumMod val="85000"/>
                  <a:lumOff val="15000"/>
                </a:schemeClr>
              </a:solidFill>
              <a:latin typeface="Arial Rounded MT Bold" panose="020F0704030504030204" pitchFamily="34" charset="0"/>
            </a:endParaRPr>
          </a:p>
          <a:p>
            <a:pPr marL="342900" indent="-342900">
              <a:spcBef>
                <a:spcPts val="1800"/>
              </a:spcBef>
              <a:buFont typeface="+mj-lt"/>
              <a:buAutoNum type="arabicParenR"/>
            </a:pPr>
            <a:r>
              <a:rPr lang="es-ES" sz="1600" b="1" dirty="0" smtClean="0">
                <a:solidFill>
                  <a:schemeClr val="tx1">
                    <a:lumMod val="85000"/>
                    <a:lumOff val="15000"/>
                  </a:schemeClr>
                </a:solidFill>
                <a:latin typeface="Arial Rounded MT Bold" panose="020F0704030504030204" pitchFamily="34" charset="0"/>
              </a:rPr>
              <a:t>Selección </a:t>
            </a:r>
            <a:r>
              <a:rPr lang="es-ES" sz="1600" b="1" dirty="0">
                <a:solidFill>
                  <a:schemeClr val="tx1">
                    <a:lumMod val="85000"/>
                    <a:lumOff val="15000"/>
                  </a:schemeClr>
                </a:solidFill>
                <a:latin typeface="Arial Rounded MT Bold" panose="020F0704030504030204" pitchFamily="34" charset="0"/>
              </a:rPr>
              <a:t>e integración de las fuentes de datos </a:t>
            </a:r>
            <a:r>
              <a:rPr lang="es-ES" sz="1600" b="1" dirty="0" smtClean="0">
                <a:solidFill>
                  <a:schemeClr val="tx1">
                    <a:lumMod val="85000"/>
                    <a:lumOff val="15000"/>
                  </a:schemeClr>
                </a:solidFill>
                <a:latin typeface="Arial Rounded MT Bold" panose="020F0704030504030204" pitchFamily="34" charset="0"/>
              </a:rPr>
              <a:t>externas </a:t>
            </a:r>
            <a:endParaRPr lang="es-ES" sz="1600" b="1" dirty="0">
              <a:solidFill>
                <a:schemeClr val="tx1">
                  <a:lumMod val="85000"/>
                  <a:lumOff val="15000"/>
                </a:schemeClr>
              </a:solidFill>
              <a:latin typeface="Arial Rounded MT Bold" panose="020F0704030504030204" pitchFamily="34" charset="0"/>
            </a:endParaRPr>
          </a:p>
          <a:p>
            <a:pPr marL="342900" indent="-342900">
              <a:spcBef>
                <a:spcPts val="1800"/>
              </a:spcBef>
              <a:buFont typeface="+mj-lt"/>
              <a:buAutoNum type="arabicParenR"/>
            </a:pPr>
            <a:r>
              <a:rPr lang="es-ES" sz="1600" b="1" dirty="0" smtClean="0">
                <a:solidFill>
                  <a:schemeClr val="tx1">
                    <a:lumMod val="85000"/>
                    <a:lumOff val="15000"/>
                  </a:schemeClr>
                </a:solidFill>
                <a:latin typeface="Arial Rounded MT Bold" panose="020F0704030504030204" pitchFamily="34" charset="0"/>
              </a:rPr>
              <a:t>Modelado </a:t>
            </a:r>
            <a:r>
              <a:rPr lang="es-ES" sz="1600" b="1" dirty="0">
                <a:solidFill>
                  <a:schemeClr val="tx1">
                    <a:lumMod val="85000"/>
                    <a:lumOff val="15000"/>
                  </a:schemeClr>
                </a:solidFill>
                <a:latin typeface="Arial Rounded MT Bold" panose="020F0704030504030204" pitchFamily="34" charset="0"/>
              </a:rPr>
              <a:t>de fuentes de datos internas (frigorífico</a:t>
            </a:r>
            <a:r>
              <a:rPr lang="es-ES" sz="1600" b="1" dirty="0" smtClean="0">
                <a:solidFill>
                  <a:schemeClr val="tx1">
                    <a:lumMod val="85000"/>
                    <a:lumOff val="15000"/>
                  </a:schemeClr>
                </a:solidFill>
                <a:latin typeface="Arial Rounded MT Bold" panose="020F0704030504030204" pitchFamily="34" charset="0"/>
              </a:rPr>
              <a:t>) </a:t>
            </a:r>
            <a:endParaRPr lang="es-ES" sz="1600" b="1" dirty="0">
              <a:solidFill>
                <a:schemeClr val="tx1">
                  <a:lumMod val="85000"/>
                  <a:lumOff val="15000"/>
                </a:schemeClr>
              </a:solidFill>
              <a:latin typeface="Arial Rounded MT Bold" panose="020F0704030504030204" pitchFamily="34" charset="0"/>
            </a:endParaRPr>
          </a:p>
          <a:p>
            <a:pPr marL="342900" indent="-342900">
              <a:spcBef>
                <a:spcPts val="1800"/>
              </a:spcBef>
              <a:buFont typeface="+mj-lt"/>
              <a:buAutoNum type="arabicParenR"/>
            </a:pPr>
            <a:r>
              <a:rPr lang="es-ES" sz="1600" b="1" dirty="0" smtClean="0">
                <a:solidFill>
                  <a:schemeClr val="tx1">
                    <a:lumMod val="85000"/>
                    <a:lumOff val="15000"/>
                  </a:schemeClr>
                </a:solidFill>
                <a:latin typeface="Arial Rounded MT Bold" panose="020F0704030504030204" pitchFamily="34" charset="0"/>
              </a:rPr>
              <a:t>Definición </a:t>
            </a:r>
            <a:r>
              <a:rPr lang="es-ES" sz="1600" b="1" dirty="0">
                <a:solidFill>
                  <a:schemeClr val="tx1">
                    <a:lumMod val="85000"/>
                    <a:lumOff val="15000"/>
                  </a:schemeClr>
                </a:solidFill>
                <a:latin typeface="Arial Rounded MT Bold" panose="020F0704030504030204" pitchFamily="34" charset="0"/>
              </a:rPr>
              <a:t>de intenciones, entidades y variables de </a:t>
            </a:r>
            <a:r>
              <a:rPr lang="es-ES" sz="1600" b="1" dirty="0" smtClean="0">
                <a:solidFill>
                  <a:schemeClr val="tx1">
                    <a:lumMod val="85000"/>
                    <a:lumOff val="15000"/>
                  </a:schemeClr>
                </a:solidFill>
                <a:latin typeface="Arial Rounded MT Bold" panose="020F0704030504030204" pitchFamily="34" charset="0"/>
              </a:rPr>
              <a:t>contexto</a:t>
            </a:r>
            <a:endParaRPr lang="es-ES" sz="1600" b="1" dirty="0">
              <a:solidFill>
                <a:schemeClr val="tx1">
                  <a:lumMod val="85000"/>
                  <a:lumOff val="15000"/>
                </a:schemeClr>
              </a:solidFill>
              <a:latin typeface="Arial Rounded MT Bold" panose="020F0704030504030204" pitchFamily="34" charset="0"/>
            </a:endParaRPr>
          </a:p>
          <a:p>
            <a:pPr marL="342900" indent="-342900">
              <a:spcBef>
                <a:spcPts val="1800"/>
              </a:spcBef>
              <a:buFont typeface="+mj-lt"/>
              <a:buAutoNum type="arabicParenR"/>
            </a:pPr>
            <a:r>
              <a:rPr lang="es-ES" sz="1600" b="1" dirty="0" smtClean="0">
                <a:solidFill>
                  <a:schemeClr val="tx1">
                    <a:lumMod val="85000"/>
                    <a:lumOff val="15000"/>
                  </a:schemeClr>
                </a:solidFill>
                <a:latin typeface="Arial Rounded MT Bold" panose="020F0704030504030204" pitchFamily="34" charset="0"/>
              </a:rPr>
              <a:t>Diseño del flujo de la conversación</a:t>
            </a:r>
          </a:p>
          <a:p>
            <a:pPr marL="342900" indent="-342900">
              <a:spcBef>
                <a:spcPts val="1800"/>
              </a:spcBef>
              <a:buFont typeface="+mj-lt"/>
              <a:buAutoNum type="arabicParenR"/>
            </a:pPr>
            <a:r>
              <a:rPr lang="es-ES" sz="1600" b="1" dirty="0" smtClean="0">
                <a:solidFill>
                  <a:schemeClr val="tx1">
                    <a:lumMod val="85000"/>
                    <a:lumOff val="15000"/>
                  </a:schemeClr>
                </a:solidFill>
                <a:latin typeface="Arial Rounded MT Bold" panose="020F0704030504030204" pitchFamily="34" charset="0"/>
              </a:rPr>
              <a:t>Entrenamiento </a:t>
            </a:r>
            <a:r>
              <a:rPr lang="es-ES" sz="1600" b="1" dirty="0">
                <a:solidFill>
                  <a:schemeClr val="tx1">
                    <a:lumMod val="85000"/>
                    <a:lumOff val="15000"/>
                  </a:schemeClr>
                </a:solidFill>
                <a:latin typeface="Arial Rounded MT Bold" panose="020F0704030504030204" pitchFamily="34" charset="0"/>
              </a:rPr>
              <a:t>de intenciones y </a:t>
            </a:r>
            <a:r>
              <a:rPr lang="es-ES" sz="1600" b="1" dirty="0" smtClean="0">
                <a:solidFill>
                  <a:schemeClr val="tx1">
                    <a:lumMod val="85000"/>
                    <a:lumOff val="15000"/>
                  </a:schemeClr>
                </a:solidFill>
                <a:latin typeface="Arial Rounded MT Bold" panose="020F0704030504030204" pitchFamily="34" charset="0"/>
              </a:rPr>
              <a:t>entidades </a:t>
            </a:r>
          </a:p>
          <a:p>
            <a:pPr marL="342900" indent="-342900">
              <a:spcBef>
                <a:spcPts val="1800"/>
              </a:spcBef>
              <a:buFont typeface="+mj-lt"/>
              <a:buAutoNum type="arabicParenR"/>
            </a:pPr>
            <a:r>
              <a:rPr lang="es-ES" sz="1600" b="1" dirty="0" smtClean="0">
                <a:solidFill>
                  <a:schemeClr val="tx1">
                    <a:lumMod val="85000"/>
                    <a:lumOff val="15000"/>
                  </a:schemeClr>
                </a:solidFill>
                <a:latin typeface="Arial Rounded MT Bold" panose="020F0704030504030204" pitchFamily="34" charset="0"/>
              </a:rPr>
              <a:t>Implementación </a:t>
            </a:r>
            <a:r>
              <a:rPr lang="es-ES" sz="1600" b="1" dirty="0">
                <a:solidFill>
                  <a:schemeClr val="tx1">
                    <a:lumMod val="85000"/>
                    <a:lumOff val="15000"/>
                  </a:schemeClr>
                </a:solidFill>
                <a:latin typeface="Arial Rounded MT Bold" panose="020F0704030504030204" pitchFamily="34" charset="0"/>
              </a:rPr>
              <a:t>del flujo de la </a:t>
            </a:r>
            <a:r>
              <a:rPr lang="es-ES" sz="1600" b="1" dirty="0" smtClean="0">
                <a:solidFill>
                  <a:schemeClr val="tx1">
                    <a:lumMod val="85000"/>
                    <a:lumOff val="15000"/>
                  </a:schemeClr>
                </a:solidFill>
                <a:latin typeface="Arial Rounded MT Bold" panose="020F0704030504030204" pitchFamily="34" charset="0"/>
              </a:rPr>
              <a:t>conversación </a:t>
            </a:r>
            <a:endParaRPr lang="es-ES" sz="1600" b="1" dirty="0">
              <a:solidFill>
                <a:schemeClr val="tx1">
                  <a:lumMod val="85000"/>
                  <a:lumOff val="15000"/>
                </a:schemeClr>
              </a:solidFill>
              <a:latin typeface="Arial Rounded MT Bold" panose="020F0704030504030204" pitchFamily="34" charset="0"/>
            </a:endParaRPr>
          </a:p>
          <a:p>
            <a:pPr marL="342900" indent="-342900">
              <a:spcBef>
                <a:spcPts val="1800"/>
              </a:spcBef>
              <a:buFont typeface="+mj-lt"/>
              <a:buAutoNum type="arabicParenR"/>
            </a:pPr>
            <a:r>
              <a:rPr lang="es-ES" sz="1600" b="1" dirty="0" smtClean="0">
                <a:solidFill>
                  <a:schemeClr val="tx1">
                    <a:lumMod val="85000"/>
                    <a:lumOff val="15000"/>
                  </a:schemeClr>
                </a:solidFill>
                <a:latin typeface="Arial Rounded MT Bold" panose="020F0704030504030204" pitchFamily="34" charset="0"/>
              </a:rPr>
              <a:t>Implementación </a:t>
            </a:r>
            <a:r>
              <a:rPr lang="es-ES" sz="1600" b="1" dirty="0">
                <a:solidFill>
                  <a:schemeClr val="tx1">
                    <a:lumMod val="85000"/>
                    <a:lumOff val="15000"/>
                  </a:schemeClr>
                </a:solidFill>
                <a:latin typeface="Arial Rounded MT Bold" panose="020F0704030504030204" pitchFamily="34" charset="0"/>
              </a:rPr>
              <a:t>de la aplicación </a:t>
            </a:r>
            <a:r>
              <a:rPr lang="es-ES" sz="1600" b="1" dirty="0" smtClean="0">
                <a:solidFill>
                  <a:schemeClr val="tx1">
                    <a:lumMod val="85000"/>
                    <a:lumOff val="15000"/>
                  </a:schemeClr>
                </a:solidFill>
                <a:latin typeface="Arial Rounded MT Bold" panose="020F0704030504030204" pitchFamily="34" charset="0"/>
              </a:rPr>
              <a:t>orquestadora </a:t>
            </a:r>
            <a:endParaRPr lang="es-ES" sz="1600" b="1" dirty="0">
              <a:solidFill>
                <a:schemeClr val="tx1">
                  <a:lumMod val="85000"/>
                  <a:lumOff val="15000"/>
                </a:schemeClr>
              </a:solidFill>
              <a:latin typeface="Arial Rounded MT Bold" panose="020F0704030504030204" pitchFamily="34" charset="0"/>
            </a:endParaRPr>
          </a:p>
        </p:txBody>
      </p:sp>
      <p:sp>
        <p:nvSpPr>
          <p:cNvPr id="4"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r"/>
            <a:r>
              <a:rPr lang="es-ES" sz="5400" dirty="0" smtClean="0">
                <a:solidFill>
                  <a:schemeClr val="bg1"/>
                </a:solidFill>
                <a:latin typeface="BadaBoom BB" panose="020B0603050302020204" pitchFamily="34" charset="0"/>
              </a:rPr>
              <a:t>METODOLOGÍA DE TRABAJO</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1814270045"/>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5380</TotalTime>
  <Words>4768</Words>
  <Application>Microsoft Office PowerPoint</Application>
  <PresentationFormat>Panorámica</PresentationFormat>
  <Paragraphs>426</Paragraphs>
  <Slides>36</Slides>
  <Notes>34</Notes>
  <HiddenSlides>5</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36</vt:i4>
      </vt:variant>
    </vt:vector>
  </HeadingPairs>
  <TitlesOfParts>
    <vt:vector size="46" baseType="lpstr">
      <vt:lpstr>Yu Mincho Demibold</vt:lpstr>
      <vt:lpstr>Aharoni</vt:lpstr>
      <vt:lpstr>Arial</vt:lpstr>
      <vt:lpstr>Arial Black</vt:lpstr>
      <vt:lpstr>Arial Rounded MT Bold</vt:lpstr>
      <vt:lpstr>BadaBoom BB</vt:lpstr>
      <vt:lpstr>Berlin Sans FB Demi</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Inmaculada Perea Fernández</dc:creator>
  <cp:lastModifiedBy>Inmaculada Perea Fernández</cp:lastModifiedBy>
  <cp:revision>301</cp:revision>
  <dcterms:created xsi:type="dcterms:W3CDTF">2017-11-22T19:44:45Z</dcterms:created>
  <dcterms:modified xsi:type="dcterms:W3CDTF">2018-03-18T23:26:04Z</dcterms:modified>
</cp:coreProperties>
</file>